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nother Shabby" panose="020B0604020202020204" charset="0"/>
      <p:regular r:id="rId16"/>
    </p:embeddedFont>
    <p:embeddedFont>
      <p:font typeface="Arista Pro Bold" panose="020B0604020202020204" charset="0"/>
      <p:regular r:id="rId17"/>
    </p:embeddedFont>
    <p:embeddedFont>
      <p:font typeface="Arturo Bold" panose="020B0604020202020204" charset="0"/>
      <p:regular r:id="rId18"/>
    </p:embeddedFont>
    <p:embeddedFont>
      <p:font typeface="Balsamiq Sans" panose="020B0604020202020204" charset="-52"/>
      <p:regular r:id="rId19"/>
    </p:embeddedFont>
    <p:embeddedFont>
      <p:font typeface="Balsamiq Sans Bold" panose="020B0604020202020204" charset="-52"/>
      <p:regular r:id="rId20"/>
    </p:embeddedFont>
    <p:embeddedFont>
      <p:font typeface="Bryndan Write" panose="020B0604020202020204" charset="0"/>
      <p:regular r:id="rId21"/>
    </p:embeddedFont>
    <p:embeddedFont>
      <p:font typeface="Dreaming Outloud Script" panose="020B0604020202020204" charset="-52"/>
      <p:regular r:id="rId22"/>
    </p:embeddedFont>
    <p:embeddedFont>
      <p:font typeface="Elowen" panose="02000506000000020004" charset="0"/>
      <p:regular r:id="rId23"/>
    </p:embeddedFont>
    <p:embeddedFont>
      <p:font typeface="Guerrilla" panose="020B0604020202020204" charset="-52"/>
      <p:regular r:id="rId24"/>
    </p:embeddedFont>
    <p:embeddedFont>
      <p:font typeface="Iced Tea" panose="020B0604020202020204" charset="0"/>
      <p:regular r:id="rId25"/>
    </p:embeddedFont>
    <p:embeddedFont>
      <p:font typeface="Lumios Marker" panose="020B0604020202020204" charset="-52"/>
      <p:regular r:id="rId26"/>
    </p:embeddedFont>
    <p:embeddedFont>
      <p:font typeface="Open Sans Bold" panose="020B0806030504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1" d="100"/>
          <a:sy n="31" d="100"/>
        </p:scale>
        <p:origin x="104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sv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4.svg"/><Relationship Id="rId7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3" Type="http://schemas.openxmlformats.org/officeDocument/2006/relationships/image" Target="../media/image3.pn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2" Type="http://schemas.openxmlformats.org/officeDocument/2006/relationships/image" Target="../media/image2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10" Type="http://schemas.openxmlformats.org/officeDocument/2006/relationships/image" Target="../media/image29.svg"/><Relationship Id="rId4" Type="http://schemas.openxmlformats.org/officeDocument/2006/relationships/image" Target="../media/image4.sv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.png"/><Relationship Id="rId7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.svg"/><Relationship Id="rId7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47.svg"/><Relationship Id="rId12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.sv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54.png"/><Relationship Id="rId5" Type="http://schemas.openxmlformats.org/officeDocument/2006/relationships/image" Target="../media/image46.png"/><Relationship Id="rId15" Type="http://schemas.openxmlformats.org/officeDocument/2006/relationships/image" Target="../media/image53.png"/><Relationship Id="rId10" Type="http://schemas.openxmlformats.org/officeDocument/2006/relationships/image" Target="../media/image51.png"/><Relationship Id="rId4" Type="http://schemas.openxmlformats.org/officeDocument/2006/relationships/image" Target="../media/image4.svg"/><Relationship Id="rId9" Type="http://schemas.openxmlformats.org/officeDocument/2006/relationships/image" Target="../media/image50.png"/><Relationship Id="rId14" Type="http://schemas.openxmlformats.org/officeDocument/2006/relationships/image" Target="../media/image5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3.png"/><Relationship Id="rId3" Type="http://schemas.openxmlformats.org/officeDocument/2006/relationships/image" Target="../media/image57.png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2" Type="http://schemas.openxmlformats.org/officeDocument/2006/relationships/image" Target="../media/image2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11" Type="http://schemas.openxmlformats.org/officeDocument/2006/relationships/image" Target="../media/image54.png"/><Relationship Id="rId5" Type="http://schemas.openxmlformats.org/officeDocument/2006/relationships/image" Target="../media/image46.png"/><Relationship Id="rId15" Type="http://schemas.openxmlformats.org/officeDocument/2006/relationships/image" Target="../media/image59.png"/><Relationship Id="rId10" Type="http://schemas.openxmlformats.org/officeDocument/2006/relationships/image" Target="../media/image51.png"/><Relationship Id="rId4" Type="http://schemas.openxmlformats.org/officeDocument/2006/relationships/image" Target="../media/image58.svg"/><Relationship Id="rId9" Type="http://schemas.openxmlformats.org/officeDocument/2006/relationships/image" Target="../media/image50.png"/><Relationship Id="rId1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53216"/>
            <a:ext cx="9287208" cy="10219914"/>
          </a:xfrm>
          <a:custGeom>
            <a:avLst/>
            <a:gdLst/>
            <a:ahLst/>
            <a:cxnLst/>
            <a:rect l="l" t="t" r="r" b="b"/>
            <a:pathLst>
              <a:path w="9287208" h="10219914">
                <a:moveTo>
                  <a:pt x="9287208" y="0"/>
                </a:moveTo>
                <a:lnTo>
                  <a:pt x="0" y="0"/>
                </a:lnTo>
                <a:lnTo>
                  <a:pt x="0" y="10219914"/>
                </a:lnTo>
                <a:lnTo>
                  <a:pt x="9287208" y="10219914"/>
                </a:lnTo>
                <a:lnTo>
                  <a:pt x="9287208" y="0"/>
                </a:lnTo>
                <a:close/>
              </a:path>
            </a:pathLst>
          </a:custGeom>
          <a:blipFill>
            <a:blip r:embed="rId2"/>
            <a:stretch>
              <a:fillRect t="-520" r="-6460" b="-1494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/>
          <p:cNvSpPr/>
          <p:nvPr/>
        </p:nvSpPr>
        <p:spPr>
          <a:xfrm>
            <a:off x="9144000" y="5666311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/>
          <p:cNvSpPr/>
          <p:nvPr/>
        </p:nvSpPr>
        <p:spPr>
          <a:xfrm>
            <a:off x="13706930" y="5835260"/>
            <a:ext cx="4396093" cy="4451740"/>
          </a:xfrm>
          <a:custGeom>
            <a:avLst/>
            <a:gdLst/>
            <a:ahLst/>
            <a:cxnLst/>
            <a:rect l="l" t="t" r="r" b="b"/>
            <a:pathLst>
              <a:path w="4396093" h="4451740">
                <a:moveTo>
                  <a:pt x="0" y="0"/>
                </a:moveTo>
                <a:lnTo>
                  <a:pt x="4396093" y="0"/>
                </a:lnTo>
                <a:lnTo>
                  <a:pt x="4396093" y="4451740"/>
                </a:lnTo>
                <a:lnTo>
                  <a:pt x="0" y="4451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Freeform 5"/>
          <p:cNvSpPr/>
          <p:nvPr/>
        </p:nvSpPr>
        <p:spPr>
          <a:xfrm>
            <a:off x="4643604" y="-365461"/>
            <a:ext cx="12561313" cy="12401442"/>
          </a:xfrm>
          <a:custGeom>
            <a:avLst/>
            <a:gdLst/>
            <a:ahLst/>
            <a:cxnLst/>
            <a:rect l="l" t="t" r="r" b="b"/>
            <a:pathLst>
              <a:path w="12561313" h="12401442">
                <a:moveTo>
                  <a:pt x="0" y="0"/>
                </a:moveTo>
                <a:lnTo>
                  <a:pt x="12561313" y="0"/>
                </a:lnTo>
                <a:lnTo>
                  <a:pt x="12561313" y="12401442"/>
                </a:lnTo>
                <a:lnTo>
                  <a:pt x="0" y="124014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6" name="TextBox 6"/>
          <p:cNvSpPr txBox="1"/>
          <p:nvPr/>
        </p:nvSpPr>
        <p:spPr>
          <a:xfrm>
            <a:off x="6520623" y="6908944"/>
            <a:ext cx="10021415" cy="137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umios Marker"/>
                <a:ea typeface="Lumios Marker"/>
                <a:cs typeface="Lumios Marker"/>
                <a:sym typeface="Lumios Marker"/>
              </a:rPr>
              <a:t>и екипът на ДГ 170"Пчелица”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26489" y="3255773"/>
            <a:ext cx="9809684" cy="354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8"/>
              </a:lnSpc>
            </a:pPr>
            <a:r>
              <a:rPr lang="en-US" sz="10400">
                <a:solidFill>
                  <a:srgbClr val="34333B"/>
                </a:solidFill>
                <a:latin typeface="Guerrilla"/>
                <a:ea typeface="Guerrilla"/>
                <a:cs typeface="Guerrilla"/>
                <a:sym typeface="Guerrilla"/>
              </a:rPr>
              <a:t>ЕДНА ИДЕЯ,</a:t>
            </a:r>
          </a:p>
          <a:p>
            <a:pPr algn="ctr">
              <a:lnSpc>
                <a:spcPts val="9048"/>
              </a:lnSpc>
            </a:pPr>
            <a:r>
              <a:rPr lang="en-US" sz="10400">
                <a:solidFill>
                  <a:srgbClr val="34333B"/>
                </a:solidFill>
                <a:latin typeface="Guerrilla"/>
                <a:ea typeface="Guerrilla"/>
                <a:cs typeface="Guerrilla"/>
                <a:sym typeface="Guerrilla"/>
              </a:rPr>
              <a:t>ПРЕВЪРНАТА В </a:t>
            </a:r>
          </a:p>
          <a:p>
            <a:pPr algn="ctr">
              <a:lnSpc>
                <a:spcPts val="9048"/>
              </a:lnSpc>
            </a:pPr>
            <a:r>
              <a:rPr lang="en-US" sz="10400">
                <a:solidFill>
                  <a:srgbClr val="34333B"/>
                </a:solidFill>
                <a:latin typeface="Guerrilla"/>
                <a:ea typeface="Guerrilla"/>
                <a:cs typeface="Guerrilla"/>
                <a:sym typeface="Guerrilla"/>
              </a:rPr>
              <a:t>РЕАЛНОСТ</a:t>
            </a:r>
          </a:p>
        </p:txBody>
      </p:sp>
      <p:sp>
        <p:nvSpPr>
          <p:cNvPr id="8" name="Freeform 8"/>
          <p:cNvSpPr/>
          <p:nvPr/>
        </p:nvSpPr>
        <p:spPr>
          <a:xfrm flipV="1">
            <a:off x="13706930" y="412616"/>
            <a:ext cx="4396093" cy="4451740"/>
          </a:xfrm>
          <a:custGeom>
            <a:avLst/>
            <a:gdLst/>
            <a:ahLst/>
            <a:cxnLst/>
            <a:rect l="l" t="t" r="r" b="b"/>
            <a:pathLst>
              <a:path w="4396093" h="4451740">
                <a:moveTo>
                  <a:pt x="0" y="4451739"/>
                </a:moveTo>
                <a:lnTo>
                  <a:pt x="4396093" y="4451739"/>
                </a:lnTo>
                <a:lnTo>
                  <a:pt x="4396093" y="0"/>
                </a:lnTo>
                <a:lnTo>
                  <a:pt x="0" y="0"/>
                </a:lnTo>
                <a:lnTo>
                  <a:pt x="0" y="445173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4138510" y="0"/>
            <a:ext cx="4307326" cy="3710956"/>
          </a:xfrm>
          <a:custGeom>
            <a:avLst/>
            <a:gdLst/>
            <a:ahLst/>
            <a:cxnLst/>
            <a:rect l="l" t="t" r="r" b="b"/>
            <a:pathLst>
              <a:path w="4307326" h="3710956">
                <a:moveTo>
                  <a:pt x="4307326" y="3710956"/>
                </a:moveTo>
                <a:lnTo>
                  <a:pt x="0" y="3710956"/>
                </a:lnTo>
                <a:lnTo>
                  <a:pt x="0" y="0"/>
                </a:lnTo>
                <a:lnTo>
                  <a:pt x="4307326" y="0"/>
                </a:lnTo>
                <a:lnTo>
                  <a:pt x="4307326" y="3710956"/>
                </a:lnTo>
                <a:close/>
              </a:path>
            </a:pathLst>
          </a:custGeom>
          <a:blipFill>
            <a:blip r:embed="rId2"/>
            <a:stretch>
              <a:fillRect t="-8769" b="-8769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/>
          <p:cNvSpPr/>
          <p:nvPr/>
        </p:nvSpPr>
        <p:spPr>
          <a:xfrm flipV="1">
            <a:off x="7448382" y="7643364"/>
            <a:ext cx="3834069" cy="3882601"/>
          </a:xfrm>
          <a:custGeom>
            <a:avLst/>
            <a:gdLst/>
            <a:ahLst/>
            <a:cxnLst/>
            <a:rect l="l" t="t" r="r" b="b"/>
            <a:pathLst>
              <a:path w="3834069" h="3882601">
                <a:moveTo>
                  <a:pt x="0" y="3882601"/>
                </a:moveTo>
                <a:lnTo>
                  <a:pt x="3834068" y="3882601"/>
                </a:lnTo>
                <a:lnTo>
                  <a:pt x="3834068" y="0"/>
                </a:lnTo>
                <a:lnTo>
                  <a:pt x="0" y="0"/>
                </a:lnTo>
                <a:lnTo>
                  <a:pt x="0" y="388260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/>
          <p:cNvSpPr/>
          <p:nvPr/>
        </p:nvSpPr>
        <p:spPr>
          <a:xfrm>
            <a:off x="6844509" y="-491452"/>
            <a:ext cx="11725711" cy="11576474"/>
          </a:xfrm>
          <a:custGeom>
            <a:avLst/>
            <a:gdLst/>
            <a:ahLst/>
            <a:cxnLst/>
            <a:rect l="l" t="t" r="r" b="b"/>
            <a:pathLst>
              <a:path w="11725711" h="11576474">
                <a:moveTo>
                  <a:pt x="0" y="0"/>
                </a:moveTo>
                <a:lnTo>
                  <a:pt x="11725710" y="0"/>
                </a:lnTo>
                <a:lnTo>
                  <a:pt x="11725710" y="11576474"/>
                </a:lnTo>
                <a:lnTo>
                  <a:pt x="0" y="11576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TextBox 5"/>
          <p:cNvSpPr txBox="1"/>
          <p:nvPr/>
        </p:nvSpPr>
        <p:spPr>
          <a:xfrm>
            <a:off x="7865673" y="1967230"/>
            <a:ext cx="9393627" cy="729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endParaRPr/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 През 2024г. детската градина се включи в Националният ден на четенето и станахме част от „голямото четящо семейство“. Това събитие ни вдъхнови за създаването на уютен и богат библиотечен кът, който ще предостави на децата възможността да се потопят в света на книгите, да развиват своето въображение и любов към четенето. За да превърнем този кът в наистина вълшебно място за нашите деца, се нуждаехме от помощта и съдействието Националната програма на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“ХУБАВО Е В ДЕТСКАТА ГРАДИНА”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45836" y="1131578"/>
            <a:ext cx="8394579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как започна всичко</a:t>
            </a:r>
          </a:p>
        </p:txBody>
      </p:sp>
      <p:sp>
        <p:nvSpPr>
          <p:cNvPr id="7" name="Freeform 7"/>
          <p:cNvSpPr/>
          <p:nvPr/>
        </p:nvSpPr>
        <p:spPr>
          <a:xfrm flipV="1">
            <a:off x="0" y="4189049"/>
            <a:ext cx="3834069" cy="3882601"/>
          </a:xfrm>
          <a:custGeom>
            <a:avLst/>
            <a:gdLst/>
            <a:ahLst/>
            <a:cxnLst/>
            <a:rect l="l" t="t" r="r" b="b"/>
            <a:pathLst>
              <a:path w="3834069" h="3882601">
                <a:moveTo>
                  <a:pt x="0" y="3882601"/>
                </a:moveTo>
                <a:lnTo>
                  <a:pt x="3834069" y="3882601"/>
                </a:lnTo>
                <a:lnTo>
                  <a:pt x="3834069" y="0"/>
                </a:lnTo>
                <a:lnTo>
                  <a:pt x="0" y="0"/>
                </a:lnTo>
                <a:lnTo>
                  <a:pt x="0" y="3882601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Freeform 8"/>
          <p:cNvSpPr/>
          <p:nvPr/>
        </p:nvSpPr>
        <p:spPr>
          <a:xfrm>
            <a:off x="0" y="6539731"/>
            <a:ext cx="3321231" cy="3363272"/>
          </a:xfrm>
          <a:custGeom>
            <a:avLst/>
            <a:gdLst/>
            <a:ahLst/>
            <a:cxnLst/>
            <a:rect l="l" t="t" r="r" b="b"/>
            <a:pathLst>
              <a:path w="3321231" h="3363272">
                <a:moveTo>
                  <a:pt x="0" y="0"/>
                </a:moveTo>
                <a:lnTo>
                  <a:pt x="3321231" y="0"/>
                </a:lnTo>
                <a:lnTo>
                  <a:pt x="3321231" y="3363272"/>
                </a:lnTo>
                <a:lnTo>
                  <a:pt x="0" y="33632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Freeform 9"/>
          <p:cNvSpPr/>
          <p:nvPr/>
        </p:nvSpPr>
        <p:spPr>
          <a:xfrm flipV="1">
            <a:off x="2289461" y="5436098"/>
            <a:ext cx="2179675" cy="2207266"/>
          </a:xfrm>
          <a:custGeom>
            <a:avLst/>
            <a:gdLst/>
            <a:ahLst/>
            <a:cxnLst/>
            <a:rect l="l" t="t" r="r" b="b"/>
            <a:pathLst>
              <a:path w="2179675" h="2207266">
                <a:moveTo>
                  <a:pt x="0" y="2207266"/>
                </a:moveTo>
                <a:lnTo>
                  <a:pt x="2179675" y="2207266"/>
                </a:lnTo>
                <a:lnTo>
                  <a:pt x="2179675" y="0"/>
                </a:lnTo>
                <a:lnTo>
                  <a:pt x="0" y="0"/>
                </a:lnTo>
                <a:lnTo>
                  <a:pt x="0" y="220726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0" name="Freeform 10"/>
          <p:cNvSpPr/>
          <p:nvPr/>
        </p:nvSpPr>
        <p:spPr>
          <a:xfrm flipV="1">
            <a:off x="1854833" y="8079734"/>
            <a:ext cx="2179675" cy="2207266"/>
          </a:xfrm>
          <a:custGeom>
            <a:avLst/>
            <a:gdLst/>
            <a:ahLst/>
            <a:cxnLst/>
            <a:rect l="l" t="t" r="r" b="b"/>
            <a:pathLst>
              <a:path w="2179675" h="2207266">
                <a:moveTo>
                  <a:pt x="0" y="2207266"/>
                </a:moveTo>
                <a:lnTo>
                  <a:pt x="2179675" y="2207266"/>
                </a:lnTo>
                <a:lnTo>
                  <a:pt x="2179675" y="0"/>
                </a:lnTo>
                <a:lnTo>
                  <a:pt x="0" y="0"/>
                </a:lnTo>
                <a:lnTo>
                  <a:pt x="0" y="2207266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>
          <a:xfrm flipH="1">
            <a:off x="14811370" y="-1748159"/>
            <a:ext cx="4808937" cy="4058503"/>
          </a:xfrm>
          <a:custGeom>
            <a:avLst/>
            <a:gdLst/>
            <a:ahLst/>
            <a:cxnLst/>
            <a:rect l="l" t="t" r="r" b="b"/>
            <a:pathLst>
              <a:path w="4808937" h="4058503">
                <a:moveTo>
                  <a:pt x="4808938" y="0"/>
                </a:moveTo>
                <a:lnTo>
                  <a:pt x="0" y="0"/>
                </a:lnTo>
                <a:lnTo>
                  <a:pt x="0" y="4058503"/>
                </a:lnTo>
                <a:lnTo>
                  <a:pt x="4808938" y="4058503"/>
                </a:lnTo>
                <a:lnTo>
                  <a:pt x="4808938" y="0"/>
                </a:lnTo>
                <a:close/>
              </a:path>
            </a:pathLst>
          </a:custGeom>
          <a:blipFill>
            <a:blip r:embed="rId2"/>
            <a:stretch>
              <a:fillRect t="-9995" b="-9995"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-202047" y="-1212933"/>
            <a:ext cx="7046555" cy="7046555"/>
            <a:chOff x="0" y="0"/>
            <a:chExt cx="8909050" cy="8909050"/>
          </a:xfrm>
        </p:grpSpPr>
        <p:sp>
          <p:nvSpPr>
            <p:cNvPr id="13" name="Freeform 13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223" t="-20720" r="223" b="-20720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490013" y="4709361"/>
            <a:ext cx="6375661" cy="6375661"/>
            <a:chOff x="0" y="0"/>
            <a:chExt cx="8909050" cy="8909050"/>
          </a:xfrm>
        </p:grpSpPr>
        <p:sp>
          <p:nvSpPr>
            <p:cNvPr id="17" name="Freeform 17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CB6CE6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6"/>
              <a:stretch>
                <a:fillRect l="-55241" t="-58568" r="-55241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6627385" y="6748039"/>
            <a:ext cx="3321231" cy="3363272"/>
          </a:xfrm>
          <a:custGeom>
            <a:avLst/>
            <a:gdLst/>
            <a:ahLst/>
            <a:cxnLst/>
            <a:rect l="l" t="t" r="r" b="b"/>
            <a:pathLst>
              <a:path w="3321231" h="3363272">
                <a:moveTo>
                  <a:pt x="0" y="0"/>
                </a:moveTo>
                <a:lnTo>
                  <a:pt x="3321230" y="0"/>
                </a:lnTo>
                <a:lnTo>
                  <a:pt x="3321230" y="3363272"/>
                </a:lnTo>
                <a:lnTo>
                  <a:pt x="0" y="33632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45782" y="-607848"/>
            <a:ext cx="11650981" cy="11502696"/>
          </a:xfrm>
          <a:custGeom>
            <a:avLst/>
            <a:gdLst/>
            <a:ahLst/>
            <a:cxnLst/>
            <a:rect l="l" t="t" r="r" b="b"/>
            <a:pathLst>
              <a:path w="11650981" h="11502696">
                <a:moveTo>
                  <a:pt x="0" y="0"/>
                </a:moveTo>
                <a:lnTo>
                  <a:pt x="11650982" y="0"/>
                </a:lnTo>
                <a:lnTo>
                  <a:pt x="11650982" y="11502696"/>
                </a:lnTo>
                <a:lnTo>
                  <a:pt x="0" y="115026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/>
          <p:cNvSpPr/>
          <p:nvPr/>
        </p:nvSpPr>
        <p:spPr>
          <a:xfrm flipH="1" flipV="1">
            <a:off x="14724461" y="5888956"/>
            <a:ext cx="4465444" cy="3847182"/>
          </a:xfrm>
          <a:custGeom>
            <a:avLst/>
            <a:gdLst/>
            <a:ahLst/>
            <a:cxnLst/>
            <a:rect l="l" t="t" r="r" b="b"/>
            <a:pathLst>
              <a:path w="4465444" h="3847182">
                <a:moveTo>
                  <a:pt x="4465445" y="3847182"/>
                </a:moveTo>
                <a:lnTo>
                  <a:pt x="0" y="3847182"/>
                </a:lnTo>
                <a:lnTo>
                  <a:pt x="0" y="0"/>
                </a:lnTo>
                <a:lnTo>
                  <a:pt x="4465445" y="0"/>
                </a:lnTo>
                <a:lnTo>
                  <a:pt x="4465445" y="3847182"/>
                </a:lnTo>
                <a:close/>
              </a:path>
            </a:pathLst>
          </a:custGeom>
          <a:blipFill>
            <a:blip r:embed="rId4"/>
            <a:stretch>
              <a:fillRect t="-8769" b="-8769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/>
          <p:cNvSpPr/>
          <p:nvPr/>
        </p:nvSpPr>
        <p:spPr>
          <a:xfrm flipV="1">
            <a:off x="8946458" y="197284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Freeform 5"/>
          <p:cNvSpPr/>
          <p:nvPr/>
        </p:nvSpPr>
        <p:spPr>
          <a:xfrm>
            <a:off x="8800899" y="5303972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6" name="Freeform 6"/>
          <p:cNvSpPr/>
          <p:nvPr/>
        </p:nvSpPr>
        <p:spPr>
          <a:xfrm flipV="1">
            <a:off x="13593655" y="0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7" name="Freeform 7"/>
          <p:cNvSpPr/>
          <p:nvPr/>
        </p:nvSpPr>
        <p:spPr>
          <a:xfrm flipV="1">
            <a:off x="12683805" y="5534185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Freeform 8"/>
          <p:cNvSpPr/>
          <p:nvPr/>
        </p:nvSpPr>
        <p:spPr>
          <a:xfrm flipV="1">
            <a:off x="10936823" y="2549332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Freeform 9"/>
          <p:cNvSpPr/>
          <p:nvPr/>
        </p:nvSpPr>
        <p:spPr>
          <a:xfrm>
            <a:off x="10936823" y="6956730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0" name="Freeform 10"/>
          <p:cNvSpPr/>
          <p:nvPr/>
        </p:nvSpPr>
        <p:spPr>
          <a:xfrm flipV="1">
            <a:off x="15729579" y="1652758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>
          <a:xfrm flipV="1">
            <a:off x="392955" y="151333"/>
            <a:ext cx="3425818" cy="3469183"/>
          </a:xfrm>
          <a:custGeom>
            <a:avLst/>
            <a:gdLst/>
            <a:ahLst/>
            <a:cxnLst/>
            <a:rect l="l" t="t" r="r" b="b"/>
            <a:pathLst>
              <a:path w="3425818" h="3469183">
                <a:moveTo>
                  <a:pt x="0" y="3469183"/>
                </a:moveTo>
                <a:lnTo>
                  <a:pt x="3425818" y="3469183"/>
                </a:lnTo>
                <a:lnTo>
                  <a:pt x="3425818" y="0"/>
                </a:lnTo>
                <a:lnTo>
                  <a:pt x="0" y="0"/>
                </a:lnTo>
                <a:lnTo>
                  <a:pt x="0" y="346918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946458" y="4445451"/>
            <a:ext cx="7131968" cy="7131968"/>
            <a:chOff x="0" y="0"/>
            <a:chExt cx="8909050" cy="8909050"/>
          </a:xfrm>
        </p:grpSpPr>
        <p:sp>
          <p:nvSpPr>
            <p:cNvPr id="13" name="Freeform 13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6F9F3F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1227923" y="-1296404"/>
            <a:ext cx="7608064" cy="7608064"/>
            <a:chOff x="0" y="0"/>
            <a:chExt cx="8909050" cy="8909050"/>
          </a:xfrm>
        </p:grpSpPr>
        <p:sp>
          <p:nvSpPr>
            <p:cNvPr id="17" name="Freeform 17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6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15892" y="2157944"/>
            <a:ext cx="6768554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КАКВО  ИМАХМЕ </a:t>
            </a:r>
          </a:p>
        </p:txBody>
      </p:sp>
      <p:sp>
        <p:nvSpPr>
          <p:cNvPr id="21" name="Freeform 21"/>
          <p:cNvSpPr/>
          <p:nvPr/>
        </p:nvSpPr>
        <p:spPr>
          <a:xfrm>
            <a:off x="-1145782" y="7844529"/>
            <a:ext cx="4007214" cy="4057939"/>
          </a:xfrm>
          <a:custGeom>
            <a:avLst/>
            <a:gdLst/>
            <a:ahLst/>
            <a:cxnLst/>
            <a:rect l="l" t="t" r="r" b="b"/>
            <a:pathLst>
              <a:path w="4007214" h="4057939">
                <a:moveTo>
                  <a:pt x="0" y="0"/>
                </a:moveTo>
                <a:lnTo>
                  <a:pt x="4007215" y="0"/>
                </a:lnTo>
                <a:lnTo>
                  <a:pt x="4007215" y="4057939"/>
                </a:lnTo>
                <a:lnTo>
                  <a:pt x="0" y="4057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2" name="TextBox 22"/>
          <p:cNvSpPr txBox="1"/>
          <p:nvPr/>
        </p:nvSpPr>
        <p:spPr>
          <a:xfrm>
            <a:off x="129961" y="3718524"/>
            <a:ext cx="9099497" cy="5043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Светло, просторно и напълно празно фоайе, което решихме да превърнем в уютен и богат библиотечен кът. Започнахме буквално от нищото а тази амбициозна идея бързо придоби форма и реалност благодарение на неоценимата подкрепа и активното участие на нашите родители.</a:t>
            </a:r>
          </a:p>
          <a:p>
            <a:pPr algn="just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Balsamiq Sans"/>
              <a:ea typeface="Balsamiq Sans"/>
              <a:cs typeface="Balsamiq Sans"/>
              <a:sym typeface="Balsamiq Sans"/>
            </a:endParaRPr>
          </a:p>
          <a:p>
            <a:pPr algn="just">
              <a:lnSpc>
                <a:spcPts val="4480"/>
              </a:lnSpc>
              <a:spcBef>
                <a:spcPct val="0"/>
              </a:spcBef>
            </a:pPr>
            <a:endParaRPr lang="en-US" sz="3200">
              <a:solidFill>
                <a:srgbClr val="000000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12477" y="-465542"/>
            <a:ext cx="11227923" cy="11085022"/>
          </a:xfrm>
          <a:custGeom>
            <a:avLst/>
            <a:gdLst/>
            <a:ahLst/>
            <a:cxnLst/>
            <a:rect l="l" t="t" r="r" b="b"/>
            <a:pathLst>
              <a:path w="11227923" h="11085022">
                <a:moveTo>
                  <a:pt x="0" y="0"/>
                </a:moveTo>
                <a:lnTo>
                  <a:pt x="11227923" y="0"/>
                </a:lnTo>
                <a:lnTo>
                  <a:pt x="11227923" y="11085022"/>
                </a:lnTo>
                <a:lnTo>
                  <a:pt x="0" y="110850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TextBox 3"/>
          <p:cNvSpPr txBox="1"/>
          <p:nvPr/>
        </p:nvSpPr>
        <p:spPr>
          <a:xfrm>
            <a:off x="8712752" y="2501997"/>
            <a:ext cx="8609984" cy="3357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С инициятивата “Донеси книга - зарадвай другарчетата си” целта ни беше , всеки които има възможност, да донесе като ДАРЕНИЕ поне една нова книга закупена и избрана по лична преценка. И така в рамките на една седмица събрахме над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61645" y="1138379"/>
            <a:ext cx="8129588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старта беше даден  </a:t>
            </a:r>
          </a:p>
        </p:txBody>
      </p:sp>
      <p:sp>
        <p:nvSpPr>
          <p:cNvPr id="5" name="Freeform 5"/>
          <p:cNvSpPr/>
          <p:nvPr/>
        </p:nvSpPr>
        <p:spPr>
          <a:xfrm flipV="1">
            <a:off x="230877" y="1028700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6" name="Freeform 6"/>
          <p:cNvSpPr/>
          <p:nvPr/>
        </p:nvSpPr>
        <p:spPr>
          <a:xfrm>
            <a:off x="230877" y="5436098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7" name="Freeform 7"/>
          <p:cNvSpPr/>
          <p:nvPr/>
        </p:nvSpPr>
        <p:spPr>
          <a:xfrm flipV="1">
            <a:off x="5023633" y="132126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Freeform 8"/>
          <p:cNvSpPr/>
          <p:nvPr/>
        </p:nvSpPr>
        <p:spPr>
          <a:xfrm flipV="1">
            <a:off x="4113783" y="5666311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-2699344" y="-1941753"/>
            <a:ext cx="7608064" cy="7608064"/>
            <a:chOff x="0" y="0"/>
            <a:chExt cx="8909050" cy="8909050"/>
          </a:xfrm>
        </p:grpSpPr>
        <p:sp>
          <p:nvSpPr>
            <p:cNvPr id="10" name="Freeform 10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BE423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223" t="-7632" r="-155226" b="-7632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104688" y="2978399"/>
            <a:ext cx="7608064" cy="7608064"/>
            <a:chOff x="0" y="0"/>
            <a:chExt cx="8909050" cy="8909050"/>
          </a:xfrm>
        </p:grpSpPr>
        <p:sp>
          <p:nvSpPr>
            <p:cNvPr id="14" name="Freeform 14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A180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-94324" t="-30473" r="-94324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90141" y="5994136"/>
            <a:ext cx="5672594" cy="2930789"/>
            <a:chOff x="0" y="0"/>
            <a:chExt cx="7563459" cy="3907719"/>
          </a:xfrm>
        </p:grpSpPr>
        <p:sp>
          <p:nvSpPr>
            <p:cNvPr id="18" name="Freeform 18"/>
            <p:cNvSpPr/>
            <p:nvPr/>
          </p:nvSpPr>
          <p:spPr>
            <a:xfrm>
              <a:off x="4372155" y="0"/>
              <a:ext cx="3191304" cy="3907719"/>
            </a:xfrm>
            <a:custGeom>
              <a:avLst/>
              <a:gdLst/>
              <a:ahLst/>
              <a:cxnLst/>
              <a:rect l="l" t="t" r="r" b="b"/>
              <a:pathLst>
                <a:path w="3191304" h="3907719">
                  <a:moveTo>
                    <a:pt x="0" y="0"/>
                  </a:moveTo>
                  <a:lnTo>
                    <a:pt x="3191304" y="0"/>
                  </a:lnTo>
                  <a:lnTo>
                    <a:pt x="3191304" y="3907719"/>
                  </a:lnTo>
                  <a:lnTo>
                    <a:pt x="0" y="3907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953859" y="0"/>
              <a:ext cx="2872173" cy="3907719"/>
            </a:xfrm>
            <a:custGeom>
              <a:avLst/>
              <a:gdLst/>
              <a:ahLst/>
              <a:cxnLst/>
              <a:rect l="l" t="t" r="r" b="b"/>
              <a:pathLst>
                <a:path w="2872173" h="3907719">
                  <a:moveTo>
                    <a:pt x="0" y="0"/>
                  </a:moveTo>
                  <a:lnTo>
                    <a:pt x="2872174" y="0"/>
                  </a:lnTo>
                  <a:lnTo>
                    <a:pt x="2872174" y="3907719"/>
                  </a:lnTo>
                  <a:lnTo>
                    <a:pt x="0" y="3907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0"/>
              <a:ext cx="1953859" cy="3907719"/>
            </a:xfrm>
            <a:custGeom>
              <a:avLst/>
              <a:gdLst/>
              <a:ahLst/>
              <a:cxnLst/>
              <a:rect l="l" t="t" r="r" b="b"/>
              <a:pathLst>
                <a:path w="1953859" h="3907719">
                  <a:moveTo>
                    <a:pt x="0" y="0"/>
                  </a:moveTo>
                  <a:lnTo>
                    <a:pt x="1953859" y="0"/>
                  </a:lnTo>
                  <a:lnTo>
                    <a:pt x="1953859" y="3907719"/>
                  </a:lnTo>
                  <a:lnTo>
                    <a:pt x="0" y="3907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1" name="TextBox 21"/>
          <p:cNvSpPr txBox="1"/>
          <p:nvPr/>
        </p:nvSpPr>
        <p:spPr>
          <a:xfrm rot="-702022">
            <a:off x="9337975" y="7672505"/>
            <a:ext cx="8293301" cy="155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9"/>
              </a:lnSpc>
              <a:spcBef>
                <a:spcPct val="0"/>
              </a:spcBef>
            </a:pPr>
            <a:r>
              <a:rPr lang="en-US" sz="9099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заглавия</a:t>
            </a:r>
          </a:p>
        </p:txBody>
      </p:sp>
      <p:sp>
        <p:nvSpPr>
          <p:cNvPr id="22" name="Freeform 22"/>
          <p:cNvSpPr/>
          <p:nvPr/>
        </p:nvSpPr>
        <p:spPr>
          <a:xfrm flipV="1">
            <a:off x="16206967" y="0"/>
            <a:ext cx="2992566" cy="3030447"/>
          </a:xfrm>
          <a:custGeom>
            <a:avLst/>
            <a:gdLst/>
            <a:ahLst/>
            <a:cxnLst/>
            <a:rect l="l" t="t" r="r" b="b"/>
            <a:pathLst>
              <a:path w="2992566" h="3030447">
                <a:moveTo>
                  <a:pt x="0" y="3030447"/>
                </a:moveTo>
                <a:lnTo>
                  <a:pt x="2992566" y="3030447"/>
                </a:lnTo>
                <a:lnTo>
                  <a:pt x="2992566" y="0"/>
                </a:lnTo>
                <a:lnTo>
                  <a:pt x="0" y="0"/>
                </a:lnTo>
                <a:lnTo>
                  <a:pt x="0" y="3030447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3" name="Freeform 23"/>
          <p:cNvSpPr/>
          <p:nvPr/>
        </p:nvSpPr>
        <p:spPr>
          <a:xfrm flipV="1">
            <a:off x="15763017" y="8541564"/>
            <a:ext cx="2992566" cy="3030447"/>
          </a:xfrm>
          <a:custGeom>
            <a:avLst/>
            <a:gdLst/>
            <a:ahLst/>
            <a:cxnLst/>
            <a:rect l="l" t="t" r="r" b="b"/>
            <a:pathLst>
              <a:path w="2992566" h="3030447">
                <a:moveTo>
                  <a:pt x="0" y="3030446"/>
                </a:moveTo>
                <a:lnTo>
                  <a:pt x="2992566" y="3030446"/>
                </a:lnTo>
                <a:lnTo>
                  <a:pt x="2992566" y="0"/>
                </a:lnTo>
                <a:lnTo>
                  <a:pt x="0" y="0"/>
                </a:lnTo>
                <a:lnTo>
                  <a:pt x="0" y="30304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37617" y="5436098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/>
          <p:cNvSpPr/>
          <p:nvPr/>
        </p:nvSpPr>
        <p:spPr>
          <a:xfrm>
            <a:off x="236262" y="5713005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/>
          <p:cNvSpPr/>
          <p:nvPr/>
        </p:nvSpPr>
        <p:spPr>
          <a:xfrm>
            <a:off x="0" y="-399011"/>
            <a:ext cx="11227923" cy="11085022"/>
          </a:xfrm>
          <a:custGeom>
            <a:avLst/>
            <a:gdLst/>
            <a:ahLst/>
            <a:cxnLst/>
            <a:rect l="l" t="t" r="r" b="b"/>
            <a:pathLst>
              <a:path w="11227923" h="11085022">
                <a:moveTo>
                  <a:pt x="0" y="0"/>
                </a:moveTo>
                <a:lnTo>
                  <a:pt x="11227923" y="0"/>
                </a:lnTo>
                <a:lnTo>
                  <a:pt x="11227923" y="11085022"/>
                </a:lnTo>
                <a:lnTo>
                  <a:pt x="0" y="110850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TextBox 5"/>
          <p:cNvSpPr txBox="1"/>
          <p:nvPr/>
        </p:nvSpPr>
        <p:spPr>
          <a:xfrm>
            <a:off x="1377130" y="3542155"/>
            <a:ext cx="8473663" cy="4481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Нямaше как да се откажем - общите усилия, ентусиазмът и желанието на родителите и непрестанния поток от креативни идеи които бликаха от нас, генерираха неудържим порив и енергия! 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И така...., организирахме обща родителска среща на която представихме цялостната визия и концепция за “празното фоайе”</a:t>
            </a:r>
          </a:p>
        </p:txBody>
      </p:sp>
      <p:sp>
        <p:nvSpPr>
          <p:cNvPr id="6" name="Freeform 6"/>
          <p:cNvSpPr/>
          <p:nvPr/>
        </p:nvSpPr>
        <p:spPr>
          <a:xfrm flipV="1">
            <a:off x="13630374" y="132126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7" name="Freeform 7"/>
          <p:cNvSpPr/>
          <p:nvPr/>
        </p:nvSpPr>
        <p:spPr>
          <a:xfrm flipH="1">
            <a:off x="13400547" y="5713005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4562930" y="0"/>
                </a:moveTo>
                <a:lnTo>
                  <a:pt x="0" y="0"/>
                </a:lnTo>
                <a:lnTo>
                  <a:pt x="0" y="4620689"/>
                </a:lnTo>
                <a:lnTo>
                  <a:pt x="4562930" y="4620689"/>
                </a:lnTo>
                <a:lnTo>
                  <a:pt x="456293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661383" y="0"/>
            <a:ext cx="5713005" cy="5713005"/>
            <a:chOff x="0" y="0"/>
            <a:chExt cx="8909050" cy="8909050"/>
          </a:xfrm>
        </p:grpSpPr>
        <p:sp>
          <p:nvSpPr>
            <p:cNvPr id="9" name="Freeform 9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76561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-8579" r="-857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367632" y="4988835"/>
            <a:ext cx="5848068" cy="5848068"/>
            <a:chOff x="0" y="0"/>
            <a:chExt cx="8909050" cy="8909050"/>
          </a:xfrm>
        </p:grpSpPr>
        <p:sp>
          <p:nvSpPr>
            <p:cNvPr id="13" name="Freeform 13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6"/>
              <a:stretch>
                <a:fillRect l="-20170" r="-20170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3074376" y="1983212"/>
            <a:ext cx="6320575" cy="6320575"/>
            <a:chOff x="0" y="0"/>
            <a:chExt cx="8909050" cy="8909050"/>
          </a:xfrm>
        </p:grpSpPr>
        <p:sp>
          <p:nvSpPr>
            <p:cNvPr id="17" name="Freeform 17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AFBC53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7"/>
              <a:stretch>
                <a:fillRect l="-17250" r="-40550" b="-2073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187719" y="1830812"/>
            <a:ext cx="871924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действието започна </a:t>
            </a:r>
          </a:p>
        </p:txBody>
      </p:sp>
      <p:sp>
        <p:nvSpPr>
          <p:cNvPr id="21" name="Freeform 21"/>
          <p:cNvSpPr/>
          <p:nvPr/>
        </p:nvSpPr>
        <p:spPr>
          <a:xfrm flipV="1">
            <a:off x="0" y="132126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5168085" y="6358807"/>
            <a:ext cx="3588462" cy="3633886"/>
          </a:xfrm>
          <a:custGeom>
            <a:avLst/>
            <a:gdLst/>
            <a:ahLst/>
            <a:cxnLst/>
            <a:rect l="l" t="t" r="r" b="b"/>
            <a:pathLst>
              <a:path w="3588462" h="3633886">
                <a:moveTo>
                  <a:pt x="3588463" y="0"/>
                </a:moveTo>
                <a:lnTo>
                  <a:pt x="0" y="0"/>
                </a:lnTo>
                <a:lnTo>
                  <a:pt x="0" y="3633886"/>
                </a:lnTo>
                <a:lnTo>
                  <a:pt x="3588463" y="3633886"/>
                </a:lnTo>
                <a:lnTo>
                  <a:pt x="358846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/>
          <p:cNvSpPr/>
          <p:nvPr/>
        </p:nvSpPr>
        <p:spPr>
          <a:xfrm flipH="1">
            <a:off x="13552947" y="5865405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4562930" y="0"/>
                </a:moveTo>
                <a:lnTo>
                  <a:pt x="0" y="0"/>
                </a:lnTo>
                <a:lnTo>
                  <a:pt x="0" y="4620689"/>
                </a:lnTo>
                <a:lnTo>
                  <a:pt x="4562930" y="4620689"/>
                </a:lnTo>
                <a:lnTo>
                  <a:pt x="456293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/>
          <p:cNvSpPr/>
          <p:nvPr/>
        </p:nvSpPr>
        <p:spPr>
          <a:xfrm flipH="1">
            <a:off x="7728370" y="6358807"/>
            <a:ext cx="3588462" cy="3633886"/>
          </a:xfrm>
          <a:custGeom>
            <a:avLst/>
            <a:gdLst/>
            <a:ahLst/>
            <a:cxnLst/>
            <a:rect l="l" t="t" r="r" b="b"/>
            <a:pathLst>
              <a:path w="3588462" h="3633886">
                <a:moveTo>
                  <a:pt x="3588462" y="0"/>
                </a:moveTo>
                <a:lnTo>
                  <a:pt x="0" y="0"/>
                </a:lnTo>
                <a:lnTo>
                  <a:pt x="0" y="3633886"/>
                </a:lnTo>
                <a:lnTo>
                  <a:pt x="3588462" y="3633886"/>
                </a:lnTo>
                <a:lnTo>
                  <a:pt x="3588462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Freeform 5"/>
          <p:cNvSpPr/>
          <p:nvPr/>
        </p:nvSpPr>
        <p:spPr>
          <a:xfrm flipH="1">
            <a:off x="14171789" y="-3264502"/>
            <a:ext cx="4584759" cy="4642794"/>
          </a:xfrm>
          <a:custGeom>
            <a:avLst/>
            <a:gdLst/>
            <a:ahLst/>
            <a:cxnLst/>
            <a:rect l="l" t="t" r="r" b="b"/>
            <a:pathLst>
              <a:path w="4584759" h="4642794">
                <a:moveTo>
                  <a:pt x="4584759" y="0"/>
                </a:moveTo>
                <a:lnTo>
                  <a:pt x="0" y="0"/>
                </a:lnTo>
                <a:lnTo>
                  <a:pt x="0" y="4642794"/>
                </a:lnTo>
                <a:lnTo>
                  <a:pt x="4584759" y="4642794"/>
                </a:lnTo>
                <a:lnTo>
                  <a:pt x="458475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6" name="Freeform 6"/>
          <p:cNvSpPr/>
          <p:nvPr/>
        </p:nvSpPr>
        <p:spPr>
          <a:xfrm>
            <a:off x="7578667" y="-103997"/>
            <a:ext cx="11035797" cy="10895341"/>
          </a:xfrm>
          <a:custGeom>
            <a:avLst/>
            <a:gdLst/>
            <a:ahLst/>
            <a:cxnLst/>
            <a:rect l="l" t="t" r="r" b="b"/>
            <a:pathLst>
              <a:path w="11035797" h="10895341">
                <a:moveTo>
                  <a:pt x="0" y="0"/>
                </a:moveTo>
                <a:lnTo>
                  <a:pt x="11035797" y="0"/>
                </a:lnTo>
                <a:lnTo>
                  <a:pt x="11035797" y="10895341"/>
                </a:lnTo>
                <a:lnTo>
                  <a:pt x="0" y="108953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7" name="Freeform 7"/>
          <p:cNvSpPr/>
          <p:nvPr/>
        </p:nvSpPr>
        <p:spPr>
          <a:xfrm flipH="1">
            <a:off x="288654" y="6358807"/>
            <a:ext cx="3588462" cy="3633886"/>
          </a:xfrm>
          <a:custGeom>
            <a:avLst/>
            <a:gdLst/>
            <a:ahLst/>
            <a:cxnLst/>
            <a:rect l="l" t="t" r="r" b="b"/>
            <a:pathLst>
              <a:path w="3588462" h="3633886">
                <a:moveTo>
                  <a:pt x="3588463" y="0"/>
                </a:moveTo>
                <a:lnTo>
                  <a:pt x="0" y="0"/>
                </a:lnTo>
                <a:lnTo>
                  <a:pt x="0" y="3633886"/>
                </a:lnTo>
                <a:lnTo>
                  <a:pt x="3588463" y="3633886"/>
                </a:lnTo>
                <a:lnTo>
                  <a:pt x="358846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-237078" y="4044332"/>
            <a:ext cx="5577369" cy="5577369"/>
            <a:chOff x="0" y="0"/>
            <a:chExt cx="8909050" cy="8909050"/>
          </a:xfrm>
        </p:grpSpPr>
        <p:sp>
          <p:nvSpPr>
            <p:cNvPr id="9" name="Freeform 9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CB6CE6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223" t="-16665" r="223" b="-16665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-528547" y="-224167"/>
            <a:ext cx="5567840" cy="5567840"/>
            <a:chOff x="0" y="0"/>
            <a:chExt cx="8909050" cy="8909050"/>
          </a:xfrm>
        </p:grpSpPr>
        <p:sp>
          <p:nvSpPr>
            <p:cNvPr id="13" name="Freeform 13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B400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 flipH="1"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5702030" y="-6663"/>
                    <a:pt x="7090283" y="789336"/>
                    <a:pt x="7841856" y="2086629"/>
                  </a:cubicBezTo>
                  <a:cubicBezTo>
                    <a:pt x="8593430" y="3383923"/>
                    <a:pt x="8593430" y="4984191"/>
                    <a:pt x="7841856" y="6281485"/>
                  </a:cubicBezTo>
                  <a:cubicBezTo>
                    <a:pt x="7090283" y="7578778"/>
                    <a:pt x="5702030" y="8374777"/>
                    <a:pt x="4202768" y="8368072"/>
                  </a:cubicBezTo>
                  <a:cubicBezTo>
                    <a:pt x="2703506" y="8374777"/>
                    <a:pt x="1315253" y="7578778"/>
                    <a:pt x="563679" y="6281485"/>
                  </a:cubicBezTo>
                  <a:cubicBezTo>
                    <a:pt x="-187894" y="4984191"/>
                    <a:pt x="-187894" y="3383923"/>
                    <a:pt x="563679" y="2086629"/>
                  </a:cubicBezTo>
                  <a:cubicBezTo>
                    <a:pt x="1315253" y="789336"/>
                    <a:pt x="2703506" y="-6663"/>
                    <a:pt x="4202768" y="42"/>
                  </a:cubicBezTo>
                  <a:close/>
                </a:path>
              </a:pathLst>
            </a:custGeom>
            <a:blipFill>
              <a:blip r:embed="rId6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FFB400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3272750" y="4937427"/>
            <a:ext cx="5853917" cy="5853917"/>
            <a:chOff x="0" y="0"/>
            <a:chExt cx="8909050" cy="8909050"/>
          </a:xfrm>
        </p:grpSpPr>
        <p:sp>
          <p:nvSpPr>
            <p:cNvPr id="17" name="Freeform 17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76561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7"/>
              <a:stretch>
                <a:fillRect l="223" t="-16665" r="223" b="-16665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3272750" y="-705652"/>
            <a:ext cx="6130464" cy="6130464"/>
            <a:chOff x="0" y="0"/>
            <a:chExt cx="8909050" cy="8909050"/>
          </a:xfrm>
        </p:grpSpPr>
        <p:sp>
          <p:nvSpPr>
            <p:cNvPr id="21" name="Freeform 21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AFBC53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8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FFB400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850119" y="2845972"/>
            <a:ext cx="8996063" cy="6167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С помощта на родителите успяхме да изпълним тази амбициозна мисия! Не просто събрахме книги но и внесохме живот и душа в пространството. Някои от тях дариха чудесни издания, други помогнаха с подобряването на интериора – от боядисване и сглобяване на рафтове, изработка на диванчета и ушиване на седалки, до осигуряване на меки килими за четене и пъстри възглавнички. Превърнахме студеното и пранзно място в сърцето на градината 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10764" y="1064180"/>
            <a:ext cx="6571603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доброволците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53311" y="-573490"/>
            <a:ext cx="11581379" cy="11433980"/>
          </a:xfrm>
          <a:custGeom>
            <a:avLst/>
            <a:gdLst/>
            <a:ahLst/>
            <a:cxnLst/>
            <a:rect l="l" t="t" r="r" b="b"/>
            <a:pathLst>
              <a:path w="11581379" h="11433980">
                <a:moveTo>
                  <a:pt x="0" y="0"/>
                </a:moveTo>
                <a:lnTo>
                  <a:pt x="11581378" y="0"/>
                </a:lnTo>
                <a:lnTo>
                  <a:pt x="11581378" y="11433980"/>
                </a:lnTo>
                <a:lnTo>
                  <a:pt x="0" y="114339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TextBox 3"/>
          <p:cNvSpPr txBox="1"/>
          <p:nvPr/>
        </p:nvSpPr>
        <p:spPr>
          <a:xfrm>
            <a:off x="5078646" y="2268541"/>
            <a:ext cx="8537758" cy="8405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Празното  фоайе, което имахме в началото, вече е история! 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Благодарение на невероятна подкрепа и активното участие на родителите, то се превърна в едно наистина вълшебно място – нашият уютен и богат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КОШЕР НА ЗНАНИЕТО</a:t>
            </a: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- доказателство за това, колко страхотно може да бъде едно място, когато е създадено с любов и обща кауза!</a:t>
            </a:r>
          </a:p>
          <a:p>
            <a:pPr algn="ctr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3194601" y="-1196240"/>
            <a:ext cx="6339740" cy="6339740"/>
            <a:chOff x="0" y="0"/>
            <a:chExt cx="8909050" cy="8909050"/>
          </a:xfrm>
        </p:grpSpPr>
        <p:sp>
          <p:nvSpPr>
            <p:cNvPr id="5" name="Freeform 5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CB6CE6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6" name="Freeform 6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4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3446187" y="4463583"/>
            <a:ext cx="6494262" cy="6494262"/>
            <a:chOff x="0" y="0"/>
            <a:chExt cx="8909050" cy="8909050"/>
          </a:xfrm>
        </p:grpSpPr>
        <p:sp>
          <p:nvSpPr>
            <p:cNvPr id="9" name="Freeform 9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76561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2" name="Freeform 12"/>
          <p:cNvSpPr/>
          <p:nvPr/>
        </p:nvSpPr>
        <p:spPr>
          <a:xfrm flipH="1" flipV="1">
            <a:off x="7761178" y="8132382"/>
            <a:ext cx="5685009" cy="3633886"/>
          </a:xfrm>
          <a:custGeom>
            <a:avLst/>
            <a:gdLst/>
            <a:ahLst/>
            <a:cxnLst/>
            <a:rect l="l" t="t" r="r" b="b"/>
            <a:pathLst>
              <a:path w="5685009" h="3633886">
                <a:moveTo>
                  <a:pt x="5685009" y="3633886"/>
                </a:moveTo>
                <a:lnTo>
                  <a:pt x="0" y="3633886"/>
                </a:lnTo>
                <a:lnTo>
                  <a:pt x="0" y="0"/>
                </a:lnTo>
                <a:lnTo>
                  <a:pt x="5685009" y="0"/>
                </a:lnTo>
                <a:lnTo>
                  <a:pt x="5685009" y="3633886"/>
                </a:lnTo>
                <a:close/>
              </a:path>
            </a:pathLst>
          </a:custGeom>
          <a:blipFill>
            <a:blip r:embed="rId6"/>
            <a:stretch>
              <a:fillRect t="-29212" b="-29212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3" name="Freeform 13"/>
          <p:cNvSpPr/>
          <p:nvPr/>
        </p:nvSpPr>
        <p:spPr>
          <a:xfrm flipH="1" flipV="1">
            <a:off x="-833643" y="4417690"/>
            <a:ext cx="2601167" cy="2404938"/>
          </a:xfrm>
          <a:custGeom>
            <a:avLst/>
            <a:gdLst/>
            <a:ahLst/>
            <a:cxnLst/>
            <a:rect l="l" t="t" r="r" b="b"/>
            <a:pathLst>
              <a:path w="2601167" h="2404938">
                <a:moveTo>
                  <a:pt x="2601167" y="2404938"/>
                </a:moveTo>
                <a:lnTo>
                  <a:pt x="0" y="2404938"/>
                </a:lnTo>
                <a:lnTo>
                  <a:pt x="0" y="0"/>
                </a:lnTo>
                <a:lnTo>
                  <a:pt x="2601167" y="0"/>
                </a:lnTo>
                <a:lnTo>
                  <a:pt x="2601167" y="2404938"/>
                </a:lnTo>
                <a:close/>
              </a:path>
            </a:pathLst>
          </a:custGeom>
          <a:blipFill>
            <a:blip r:embed="rId6"/>
            <a:stretch>
              <a:fillRect l="-68747" t="-160125" r="-68747"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-656918" y="4844713"/>
            <a:ext cx="6113133" cy="6113133"/>
            <a:chOff x="0" y="0"/>
            <a:chExt cx="8909050" cy="8909050"/>
          </a:xfrm>
        </p:grpSpPr>
        <p:sp>
          <p:nvSpPr>
            <p:cNvPr id="15" name="Freeform 15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B400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7"/>
              <a:stretch>
                <a:fillRect l="223" t="-16665" r="223" b="-16665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-1101787" y="-573490"/>
            <a:ext cx="6348157" cy="6348157"/>
            <a:chOff x="0" y="0"/>
            <a:chExt cx="8909050" cy="8909050"/>
          </a:xfrm>
        </p:grpSpPr>
        <p:sp>
          <p:nvSpPr>
            <p:cNvPr id="19" name="Freeform 19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6F9F3F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8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697829" y="678230"/>
            <a:ext cx="5045314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резултатът</a:t>
            </a:r>
          </a:p>
        </p:txBody>
      </p:sp>
      <p:sp>
        <p:nvSpPr>
          <p:cNvPr id="23" name="Freeform 23"/>
          <p:cNvSpPr/>
          <p:nvPr/>
        </p:nvSpPr>
        <p:spPr>
          <a:xfrm flipH="1" flipV="1">
            <a:off x="3505974" y="-573490"/>
            <a:ext cx="3480793" cy="2224940"/>
          </a:xfrm>
          <a:custGeom>
            <a:avLst/>
            <a:gdLst/>
            <a:ahLst/>
            <a:cxnLst/>
            <a:rect l="l" t="t" r="r" b="b"/>
            <a:pathLst>
              <a:path w="3480793" h="2224940">
                <a:moveTo>
                  <a:pt x="3480792" y="2224940"/>
                </a:moveTo>
                <a:lnTo>
                  <a:pt x="0" y="2224940"/>
                </a:lnTo>
                <a:lnTo>
                  <a:pt x="0" y="0"/>
                </a:lnTo>
                <a:lnTo>
                  <a:pt x="3480792" y="0"/>
                </a:lnTo>
                <a:lnTo>
                  <a:pt x="3480792" y="2224940"/>
                </a:lnTo>
                <a:close/>
              </a:path>
            </a:pathLst>
          </a:custGeom>
          <a:blipFill>
            <a:blip r:embed="rId6"/>
            <a:stretch>
              <a:fillRect t="-29212" b="-29212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4" name="Freeform 24"/>
          <p:cNvSpPr/>
          <p:nvPr/>
        </p:nvSpPr>
        <p:spPr>
          <a:xfrm flipH="1" flipV="1">
            <a:off x="4021775" y="8145830"/>
            <a:ext cx="3480793" cy="2224940"/>
          </a:xfrm>
          <a:custGeom>
            <a:avLst/>
            <a:gdLst/>
            <a:ahLst/>
            <a:cxnLst/>
            <a:rect l="l" t="t" r="r" b="b"/>
            <a:pathLst>
              <a:path w="3480793" h="2224940">
                <a:moveTo>
                  <a:pt x="3480793" y="2224940"/>
                </a:moveTo>
                <a:lnTo>
                  <a:pt x="0" y="2224940"/>
                </a:lnTo>
                <a:lnTo>
                  <a:pt x="0" y="0"/>
                </a:lnTo>
                <a:lnTo>
                  <a:pt x="3480793" y="0"/>
                </a:lnTo>
                <a:lnTo>
                  <a:pt x="3480793" y="2224940"/>
                </a:lnTo>
                <a:close/>
              </a:path>
            </a:pathLst>
          </a:custGeom>
          <a:blipFill>
            <a:blip r:embed="rId6"/>
            <a:stretch>
              <a:fillRect t="-29212" b="-29212"/>
            </a:stretch>
          </a:blipFill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018" y="132126"/>
            <a:ext cx="9355686" cy="10154874"/>
            <a:chOff x="0" y="0"/>
            <a:chExt cx="12474248" cy="13539832"/>
          </a:xfrm>
        </p:grpSpPr>
        <p:sp>
          <p:nvSpPr>
            <p:cNvPr id="3" name="Freeform 3"/>
            <p:cNvSpPr/>
            <p:nvPr/>
          </p:nvSpPr>
          <p:spPr>
            <a:xfrm flipV="1">
              <a:off x="0" y="1195432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7" y="6160918"/>
                  </a:lnTo>
                  <a:lnTo>
                    <a:pt x="6083907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7071963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0"/>
                  </a:moveTo>
                  <a:lnTo>
                    <a:pt x="6083907" y="0"/>
                  </a:lnTo>
                  <a:lnTo>
                    <a:pt x="6083907" y="6160918"/>
                  </a:lnTo>
                  <a:lnTo>
                    <a:pt x="0" y="6160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6390342" y="0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6" y="6160918"/>
                  </a:lnTo>
                  <a:lnTo>
                    <a:pt x="6083906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5177208" y="7378914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7" y="6160918"/>
                  </a:lnTo>
                  <a:lnTo>
                    <a:pt x="6083907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7" name="Freeform 7"/>
          <p:cNvSpPr/>
          <p:nvPr/>
        </p:nvSpPr>
        <p:spPr>
          <a:xfrm>
            <a:off x="7084557" y="-958372"/>
            <a:ext cx="12197544" cy="12042303"/>
          </a:xfrm>
          <a:custGeom>
            <a:avLst/>
            <a:gdLst/>
            <a:ahLst/>
            <a:cxnLst/>
            <a:rect l="l" t="t" r="r" b="b"/>
            <a:pathLst>
              <a:path w="12197544" h="12042303">
                <a:moveTo>
                  <a:pt x="0" y="0"/>
                </a:moveTo>
                <a:lnTo>
                  <a:pt x="12197544" y="0"/>
                </a:lnTo>
                <a:lnTo>
                  <a:pt x="12197544" y="12042302"/>
                </a:lnTo>
                <a:lnTo>
                  <a:pt x="0" y="12042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-1101785">
            <a:off x="-548455" y="4857025"/>
            <a:ext cx="5677692" cy="5677692"/>
            <a:chOff x="0" y="0"/>
            <a:chExt cx="8909050" cy="8909050"/>
          </a:xfrm>
        </p:grpSpPr>
        <p:sp>
          <p:nvSpPr>
            <p:cNvPr id="9" name="Freeform 9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A180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223" t="-16624" r="223" b="-16624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436213" y="5511705"/>
            <a:ext cx="7642853" cy="6496425"/>
            <a:chOff x="0" y="0"/>
            <a:chExt cx="10190471" cy="86619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90471" cy="8661900"/>
            </a:xfrm>
            <a:custGeom>
              <a:avLst/>
              <a:gdLst/>
              <a:ahLst/>
              <a:cxnLst/>
              <a:rect l="l" t="t" r="r" b="b"/>
              <a:pathLst>
                <a:path w="10190471" h="8661900">
                  <a:moveTo>
                    <a:pt x="0" y="0"/>
                  </a:moveTo>
                  <a:lnTo>
                    <a:pt x="10190471" y="0"/>
                  </a:lnTo>
                  <a:lnTo>
                    <a:pt x="10190471" y="8661900"/>
                  </a:lnTo>
                  <a:lnTo>
                    <a:pt x="0" y="8661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401180" y="1260632"/>
              <a:ext cx="5454467" cy="3205485"/>
            </a:xfrm>
            <a:custGeom>
              <a:avLst/>
              <a:gdLst/>
              <a:ahLst/>
              <a:cxnLst/>
              <a:rect l="l" t="t" r="r" b="b"/>
              <a:pathLst>
                <a:path w="5454467" h="3205485">
                  <a:moveTo>
                    <a:pt x="0" y="0"/>
                  </a:moveTo>
                  <a:lnTo>
                    <a:pt x="5454468" y="0"/>
                  </a:lnTo>
                  <a:lnTo>
                    <a:pt x="5454468" y="3205486"/>
                  </a:lnTo>
                  <a:lnTo>
                    <a:pt x="0" y="3205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4320" b="-3583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391721" y="1296653"/>
              <a:ext cx="3473386" cy="3169464"/>
            </a:xfrm>
            <a:custGeom>
              <a:avLst/>
              <a:gdLst/>
              <a:ahLst/>
              <a:cxnLst/>
              <a:rect l="l" t="t" r="r" b="b"/>
              <a:pathLst>
                <a:path w="3473386" h="3169464">
                  <a:moveTo>
                    <a:pt x="0" y="0"/>
                  </a:moveTo>
                  <a:lnTo>
                    <a:pt x="3473386" y="0"/>
                  </a:lnTo>
                  <a:lnTo>
                    <a:pt x="3473386" y="3169465"/>
                  </a:lnTo>
                  <a:lnTo>
                    <a:pt x="0" y="3169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6" name="Freeform 16"/>
            <p:cNvSpPr/>
            <p:nvPr/>
          </p:nvSpPr>
          <p:spPr>
            <a:xfrm rot="-1409958">
              <a:off x="2454967" y="4172252"/>
              <a:ext cx="530222" cy="712904"/>
            </a:xfrm>
            <a:custGeom>
              <a:avLst/>
              <a:gdLst/>
              <a:ahLst/>
              <a:cxnLst/>
              <a:rect l="l" t="t" r="r" b="b"/>
              <a:pathLst>
                <a:path w="530222" h="712904">
                  <a:moveTo>
                    <a:pt x="0" y="0"/>
                  </a:moveTo>
                  <a:lnTo>
                    <a:pt x="530222" y="0"/>
                  </a:lnTo>
                  <a:lnTo>
                    <a:pt x="530222" y="712903"/>
                  </a:lnTo>
                  <a:lnTo>
                    <a:pt x="0" y="7129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14157" y="2859151"/>
              <a:ext cx="2628514" cy="640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55"/>
                </a:lnSpc>
              </a:pPr>
              <a:r>
                <a:rPr lang="en-US" sz="1396">
                  <a:solidFill>
                    <a:srgbClr val="FF914D"/>
                  </a:solidFill>
                  <a:latin typeface="Another Shabby"/>
                  <a:ea typeface="Another Shabby"/>
                  <a:cs typeface="Another Shabby"/>
                  <a:sym typeface="Another Shabby"/>
                </a:rPr>
                <a:t>ПРИКАЗЕН</a:t>
              </a:r>
            </a:p>
            <a:p>
              <a:pPr algn="ctr">
                <a:lnSpc>
                  <a:spcPts val="1955"/>
                </a:lnSpc>
              </a:pPr>
              <a:r>
                <a:rPr lang="en-US" sz="1396">
                  <a:solidFill>
                    <a:srgbClr val="FF914D"/>
                  </a:solidFill>
                  <a:latin typeface="Another Shabby"/>
                  <a:ea typeface="Another Shabby"/>
                  <a:cs typeface="Another Shabby"/>
                  <a:sym typeface="Another Shabby"/>
                </a:rPr>
                <a:t> РАЗКАЗВАЧ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156402" y="3187877"/>
              <a:ext cx="631486" cy="622803"/>
            </a:xfrm>
            <a:custGeom>
              <a:avLst/>
              <a:gdLst/>
              <a:ahLst/>
              <a:cxnLst/>
              <a:rect l="l" t="t" r="r" b="b"/>
              <a:pathLst>
                <a:path w="631486" h="622803">
                  <a:moveTo>
                    <a:pt x="0" y="0"/>
                  </a:moveTo>
                  <a:lnTo>
                    <a:pt x="631486" y="0"/>
                  </a:lnTo>
                  <a:lnTo>
                    <a:pt x="631486" y="622803"/>
                  </a:lnTo>
                  <a:lnTo>
                    <a:pt x="0" y="622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5705918" y="2003075"/>
              <a:ext cx="578126" cy="608554"/>
            </a:xfrm>
            <a:custGeom>
              <a:avLst/>
              <a:gdLst/>
              <a:ahLst/>
              <a:cxnLst/>
              <a:rect l="l" t="t" r="r" b="b"/>
              <a:pathLst>
                <a:path w="578126" h="608554">
                  <a:moveTo>
                    <a:pt x="0" y="0"/>
                  </a:moveTo>
                  <a:lnTo>
                    <a:pt x="578126" y="0"/>
                  </a:lnTo>
                  <a:lnTo>
                    <a:pt x="578126" y="608554"/>
                  </a:lnTo>
                  <a:lnTo>
                    <a:pt x="0" y="6085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784683" y="2198185"/>
              <a:ext cx="2687463" cy="408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71"/>
                </a:lnSpc>
              </a:pPr>
              <a:r>
                <a:rPr lang="en-US" sz="1836" b="1">
                  <a:solidFill>
                    <a:srgbClr val="D03546"/>
                  </a:solidFill>
                  <a:latin typeface="Arturo Bold"/>
                  <a:ea typeface="Arturo Bold"/>
                  <a:cs typeface="Arturo Bold"/>
                  <a:sym typeface="Arturo Bold"/>
                </a:rPr>
                <a:t>СЕРТИФИК       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16090" y="4587390"/>
              <a:ext cx="5024648" cy="425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5"/>
                </a:lnSpc>
              </a:pPr>
              <a:r>
                <a:rPr lang="en-US" sz="918" b="1">
                  <a:solidFill>
                    <a:srgbClr val="D9454C"/>
                  </a:solidFill>
                  <a:latin typeface="Arista Pro Bold"/>
                  <a:ea typeface="Arista Pro Bold"/>
                  <a:cs typeface="Arista Pro Bold"/>
                  <a:sym typeface="Arista Pro Bold"/>
                </a:rPr>
                <a:t>СЕ ПРИСЪЖДА НА</a:t>
              </a:r>
            </a:p>
            <a:p>
              <a:pPr algn="ctr">
                <a:lnSpc>
                  <a:spcPts val="1285"/>
                </a:lnSpc>
              </a:pPr>
              <a:r>
                <a:rPr lang="en-US" sz="918" b="1">
                  <a:solidFill>
                    <a:srgbClr val="D9454C"/>
                  </a:solidFill>
                  <a:latin typeface="Arista Pro Bold"/>
                  <a:ea typeface="Arista Pro Bold"/>
                  <a:cs typeface="Arista Pro Bold"/>
                  <a:sym typeface="Arista Pro Bold"/>
                </a:rPr>
                <a:t>..........................................................................................................................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550910" y="2491515"/>
              <a:ext cx="1155008" cy="3170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28"/>
                </a:lnSpc>
              </a:pPr>
              <a:r>
                <a:rPr lang="en-US" sz="1377">
                  <a:solidFill>
                    <a:srgbClr val="FF914D"/>
                  </a:solidFill>
                  <a:latin typeface="Elowen"/>
                  <a:ea typeface="Elowen"/>
                  <a:cs typeface="Elowen"/>
                  <a:sym typeface="Elowen"/>
                </a:rPr>
                <a:t>ЗА</a:t>
              </a:r>
            </a:p>
          </p:txBody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 rot="-1272777">
            <a:off x="-362894" y="-372904"/>
            <a:ext cx="5306570" cy="5306570"/>
            <a:chOff x="0" y="0"/>
            <a:chExt cx="8909050" cy="8909050"/>
          </a:xfrm>
        </p:grpSpPr>
        <p:sp>
          <p:nvSpPr>
            <p:cNvPr id="24" name="Freeform 24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CB6CE6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15"/>
              <a:stretch>
                <a:fillRect l="223" t="-16624" r="223" b="-16624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 rot="-1272777">
            <a:off x="3057159" y="1091028"/>
            <a:ext cx="5306570" cy="5306570"/>
            <a:chOff x="0" y="0"/>
            <a:chExt cx="8909050" cy="8909050"/>
          </a:xfrm>
        </p:grpSpPr>
        <p:sp>
          <p:nvSpPr>
            <p:cNvPr id="28" name="Freeform 28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AFBC53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16"/>
              <a:stretch>
                <a:fillRect l="-27235" t="-19050" r="-30791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773786" y="2261331"/>
            <a:ext cx="9227145" cy="8580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199" b="1">
                <a:solidFill>
                  <a:srgbClr val="000000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Организирахме специални часове за четене, в които родители влизаха в ролята на разказвачи. Те не просто четяха – те пресъздаваха историите с ентусиазъм, правейки всяка книга истинско приключение.</a:t>
            </a:r>
          </a:p>
          <a:p>
            <a:pPr algn="ctr">
              <a:lnSpc>
                <a:spcPts val="3999"/>
              </a:lnSpc>
            </a:pPr>
            <a:r>
              <a:rPr lang="en-US" sz="3199" b="1">
                <a:solidFill>
                  <a:srgbClr val="000000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Ние, разбира се, се погрижихме да получат нашите най-искрени аплодисменти и благодарности, като достойно ги почетохме за приноса им. </a:t>
            </a:r>
          </a:p>
          <a:p>
            <a:pPr algn="ctr">
              <a:lnSpc>
                <a:spcPts val="3999"/>
              </a:lnSpc>
            </a:pPr>
            <a:r>
              <a:rPr lang="en-US" sz="3199" b="1">
                <a:solidFill>
                  <a:srgbClr val="000000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Всеки родител, който застана пред децата и вдъхна живот на страниците, получи специален символичен подарък: </a:t>
            </a:r>
          </a:p>
          <a:p>
            <a:pPr algn="ctr">
              <a:lnSpc>
                <a:spcPts val="3999"/>
              </a:lnSpc>
            </a:pPr>
            <a:r>
              <a:rPr lang="en-US" sz="3199" b="1">
                <a:solidFill>
                  <a:srgbClr val="000000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"Сертификат за Приказен Разказвач" </a:t>
            </a:r>
          </a:p>
          <a:p>
            <a:pPr algn="just">
              <a:lnSpc>
                <a:spcPts val="3999"/>
              </a:lnSpc>
            </a:pPr>
            <a:endParaRPr lang="en-US" sz="3199" b="1">
              <a:solidFill>
                <a:srgbClr val="000000"/>
              </a:solidFill>
              <a:latin typeface="Balsamiq Sans Bold"/>
              <a:ea typeface="Balsamiq Sans Bold"/>
              <a:cs typeface="Balsamiq Sans Bold"/>
              <a:sym typeface="Balsamiq Sans Bold"/>
            </a:endParaRPr>
          </a:p>
          <a:p>
            <a:pPr algn="just">
              <a:lnSpc>
                <a:spcPts val="3999"/>
              </a:lnSpc>
            </a:pPr>
            <a:endParaRPr lang="en-US" sz="3199" b="1">
              <a:solidFill>
                <a:srgbClr val="000000"/>
              </a:solidFill>
              <a:latin typeface="Balsamiq Sans Bold"/>
              <a:ea typeface="Balsamiq Sans Bold"/>
              <a:cs typeface="Balsamiq Sans Bold"/>
              <a:sym typeface="Balsamiq Sans Bold"/>
            </a:endParaRPr>
          </a:p>
          <a:p>
            <a:pPr algn="just">
              <a:lnSpc>
                <a:spcPts val="3999"/>
              </a:lnSpc>
            </a:pPr>
            <a:endParaRPr lang="en-US" sz="3199" b="1">
              <a:solidFill>
                <a:srgbClr val="000000"/>
              </a:solidFill>
              <a:latin typeface="Balsamiq Sans Bold"/>
              <a:ea typeface="Balsamiq Sans Bold"/>
              <a:cs typeface="Balsamiq Sans Bold"/>
              <a:sym typeface="Balsamiq Sans Bold"/>
            </a:endParaRPr>
          </a:p>
          <a:p>
            <a:pPr algn="just">
              <a:lnSpc>
                <a:spcPts val="3999"/>
              </a:lnSpc>
            </a:pPr>
            <a:endParaRPr lang="en-US" sz="3199" b="1">
              <a:solidFill>
                <a:srgbClr val="000000"/>
              </a:solidFill>
              <a:latin typeface="Balsamiq Sans Bold"/>
              <a:ea typeface="Balsamiq Sans Bold"/>
              <a:cs typeface="Balsamiq Sans Bold"/>
              <a:sym typeface="Balsamiq Sans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569283" y="710443"/>
            <a:ext cx="7228093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99"/>
              </a:lnSpc>
              <a:spcBef>
                <a:spcPct val="0"/>
              </a:spcBef>
            </a:pPr>
            <a:r>
              <a:rPr lang="en-US" sz="7499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КАКВО СЕ СЛУЧИ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4581070" y="260557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/>
          <p:cNvSpPr/>
          <p:nvPr/>
        </p:nvSpPr>
        <p:spPr>
          <a:xfrm>
            <a:off x="-1742547" y="-88322"/>
            <a:ext cx="11756269" cy="11606644"/>
          </a:xfrm>
          <a:custGeom>
            <a:avLst/>
            <a:gdLst/>
            <a:ahLst/>
            <a:cxnLst/>
            <a:rect l="l" t="t" r="r" b="b"/>
            <a:pathLst>
              <a:path w="11756269" h="11606644">
                <a:moveTo>
                  <a:pt x="0" y="0"/>
                </a:moveTo>
                <a:lnTo>
                  <a:pt x="11756269" y="0"/>
                </a:lnTo>
                <a:lnTo>
                  <a:pt x="11756269" y="11606644"/>
                </a:lnTo>
                <a:lnTo>
                  <a:pt x="0" y="116066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TextBox 4"/>
          <p:cNvSpPr txBox="1"/>
          <p:nvPr/>
        </p:nvSpPr>
        <p:spPr>
          <a:xfrm>
            <a:off x="563720" y="4157346"/>
            <a:ext cx="7715936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НАШИ ГОСТИ БЯХА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9309" y="5648325"/>
            <a:ext cx="8004758" cy="4481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Проф. Д-р Огнян Герджиков и неговите истории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 с “Мечо, с Патоци и Лиса....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и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Виктория Петкова, авторът на поредицата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за деца "Българознайко”</a:t>
            </a:r>
          </a:p>
          <a:p>
            <a:pPr algn="ctr">
              <a:lnSpc>
                <a:spcPts val="4480"/>
              </a:lnSpc>
            </a:pPr>
            <a:endParaRPr lang="en-US" sz="3200">
              <a:solidFill>
                <a:srgbClr val="000000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744636" y="132126"/>
            <a:ext cx="9355686" cy="10154874"/>
            <a:chOff x="0" y="0"/>
            <a:chExt cx="12474248" cy="13539832"/>
          </a:xfrm>
        </p:grpSpPr>
        <p:sp>
          <p:nvSpPr>
            <p:cNvPr id="7" name="Freeform 7"/>
            <p:cNvSpPr/>
            <p:nvPr/>
          </p:nvSpPr>
          <p:spPr>
            <a:xfrm flipV="1">
              <a:off x="0" y="1195432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7" y="6160918"/>
                  </a:lnTo>
                  <a:lnTo>
                    <a:pt x="6083907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7071963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0"/>
                  </a:moveTo>
                  <a:lnTo>
                    <a:pt x="6083907" y="0"/>
                  </a:lnTo>
                  <a:lnTo>
                    <a:pt x="6083907" y="6160918"/>
                  </a:lnTo>
                  <a:lnTo>
                    <a:pt x="0" y="6160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9" name="Freeform 9"/>
            <p:cNvSpPr/>
            <p:nvPr/>
          </p:nvSpPr>
          <p:spPr>
            <a:xfrm flipV="1">
              <a:off x="6390342" y="0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6" y="6160918"/>
                  </a:lnTo>
                  <a:lnTo>
                    <a:pt x="6083906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/>
            <p:cNvSpPr/>
            <p:nvPr/>
          </p:nvSpPr>
          <p:spPr>
            <a:xfrm flipV="1">
              <a:off x="5177208" y="7378914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7" y="6160918"/>
                  </a:lnTo>
                  <a:lnTo>
                    <a:pt x="6083907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8424067" y="0"/>
            <a:ext cx="5849675" cy="5849675"/>
            <a:chOff x="0" y="0"/>
            <a:chExt cx="8909050" cy="8909050"/>
          </a:xfrm>
        </p:grpSpPr>
        <p:sp>
          <p:nvSpPr>
            <p:cNvPr id="12" name="Freeform 12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-72831" t="-34195" r="-5298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556891" y="962025"/>
            <a:ext cx="9700891" cy="3919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Разбира се, не спряхме дотук!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Разширихме обхвата на гостуващите ни разказвачи като поканихме известни детски писатели и автори на книги, които лично са написали историите.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199">
              <a:solidFill>
                <a:srgbClr val="000000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2847036" y="3580603"/>
            <a:ext cx="7249286" cy="7249286"/>
            <a:chOff x="0" y="0"/>
            <a:chExt cx="8909050" cy="8909050"/>
          </a:xfrm>
        </p:grpSpPr>
        <p:sp>
          <p:nvSpPr>
            <p:cNvPr id="17" name="Freeform 17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CB6CE6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6"/>
              <a:stretch>
                <a:fillRect l="-46887" t="-45775" r="-61247" b="-11022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8424067" y="5715000"/>
            <a:ext cx="5848735" cy="5848735"/>
            <a:chOff x="0" y="0"/>
            <a:chExt cx="8909050" cy="8909050"/>
          </a:xfrm>
        </p:grpSpPr>
        <p:sp>
          <p:nvSpPr>
            <p:cNvPr id="21" name="Freeform 21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76561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7"/>
              <a:stretch>
                <a:fillRect l="223" t="-15376" r="223" b="-17872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3160225" y="-365124"/>
            <a:ext cx="5508624" cy="5508624"/>
            <a:chOff x="0" y="0"/>
            <a:chExt cx="8909050" cy="8909050"/>
          </a:xfrm>
        </p:grpSpPr>
        <p:sp>
          <p:nvSpPr>
            <p:cNvPr id="25" name="Freeform 25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BE423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8"/>
              <a:stretch>
                <a:fillRect l="-20618" r="-100612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228324" y="-506969"/>
            <a:ext cx="11756269" cy="11606644"/>
          </a:xfrm>
          <a:custGeom>
            <a:avLst/>
            <a:gdLst/>
            <a:ahLst/>
            <a:cxnLst/>
            <a:rect l="l" t="t" r="r" b="b"/>
            <a:pathLst>
              <a:path w="11756269" h="11606644">
                <a:moveTo>
                  <a:pt x="0" y="0"/>
                </a:moveTo>
                <a:lnTo>
                  <a:pt x="11756269" y="0"/>
                </a:lnTo>
                <a:lnTo>
                  <a:pt x="11756269" y="11606644"/>
                </a:lnTo>
                <a:lnTo>
                  <a:pt x="0" y="11606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3796392" y="-457620"/>
            <a:ext cx="5946324" cy="5946324"/>
            <a:chOff x="0" y="0"/>
            <a:chExt cx="8909050" cy="8909050"/>
          </a:xfrm>
        </p:grpSpPr>
        <p:sp>
          <p:nvSpPr>
            <p:cNvPr id="4" name="Freeform 4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0CC0DF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5" name="Freeform 5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4"/>
              <a:stretch>
                <a:fillRect l="-34471" t="-69367" r="-15341" b="-3127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766983" y="878179"/>
            <a:ext cx="5835729" cy="5835729"/>
            <a:chOff x="0" y="0"/>
            <a:chExt cx="8909050" cy="8909050"/>
          </a:xfrm>
        </p:grpSpPr>
        <p:sp>
          <p:nvSpPr>
            <p:cNvPr id="8" name="Freeform 8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BE423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5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5668194" y="-1586110"/>
            <a:ext cx="5680222" cy="5680222"/>
            <a:chOff x="0" y="0"/>
            <a:chExt cx="8909050" cy="8909050"/>
          </a:xfrm>
        </p:grpSpPr>
        <p:sp>
          <p:nvSpPr>
            <p:cNvPr id="12" name="Freeform 12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AFBC53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6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1949438" y="4939665"/>
            <a:ext cx="6649644" cy="6649644"/>
            <a:chOff x="0" y="0"/>
            <a:chExt cx="8909050" cy="8909050"/>
          </a:xfrm>
        </p:grpSpPr>
        <p:sp>
          <p:nvSpPr>
            <p:cNvPr id="16" name="Freeform 16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CB6CE6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7"/>
              <a:stretch>
                <a:fillRect l="-8228" r="-2450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6170838" y="5153351"/>
            <a:ext cx="5946324" cy="5946324"/>
            <a:chOff x="0" y="0"/>
            <a:chExt cx="8909050" cy="8909050"/>
          </a:xfrm>
        </p:grpSpPr>
        <p:sp>
          <p:nvSpPr>
            <p:cNvPr id="20" name="Freeform 20"/>
            <p:cNvSpPr/>
            <p:nvPr/>
          </p:nvSpPr>
          <p:spPr>
            <a:xfrm>
              <a:off x="-10398" y="9480"/>
              <a:ext cx="8929847" cy="8890089"/>
            </a:xfrm>
            <a:custGeom>
              <a:avLst/>
              <a:gdLst/>
              <a:ahLst/>
              <a:cxnLst/>
              <a:rect l="l" t="t" r="r" b="b"/>
              <a:pathLst>
                <a:path w="8929847" h="8890089">
                  <a:moveTo>
                    <a:pt x="4464923" y="45"/>
                  </a:moveTo>
                  <a:cubicBezTo>
                    <a:pt x="2872142" y="-7078"/>
                    <a:pt x="1397294" y="838573"/>
                    <a:pt x="598840" y="2216787"/>
                  </a:cubicBezTo>
                  <a:cubicBezTo>
                    <a:pt x="-199614" y="3595001"/>
                    <a:pt x="-199614" y="5295089"/>
                    <a:pt x="598840" y="6673304"/>
                  </a:cubicBezTo>
                  <a:cubicBezTo>
                    <a:pt x="1397294" y="8051517"/>
                    <a:pt x="2872142" y="8897168"/>
                    <a:pt x="4464923" y="8890045"/>
                  </a:cubicBezTo>
                  <a:cubicBezTo>
                    <a:pt x="6057704" y="8897168"/>
                    <a:pt x="7532552" y="8051517"/>
                    <a:pt x="8331006" y="6673304"/>
                  </a:cubicBezTo>
                  <a:cubicBezTo>
                    <a:pt x="9129460" y="5295089"/>
                    <a:pt x="9129460" y="3595001"/>
                    <a:pt x="8331006" y="2216787"/>
                  </a:cubicBezTo>
                  <a:cubicBezTo>
                    <a:pt x="7532552" y="838573"/>
                    <a:pt x="6057704" y="-7078"/>
                    <a:pt x="4464923" y="45"/>
                  </a:cubicBezTo>
                  <a:close/>
                </a:path>
              </a:pathLst>
            </a:custGeom>
            <a:solidFill>
              <a:srgbClr val="FF914D"/>
            </a:solidFill>
          </p:spPr>
          <p:txBody>
            <a:bodyPr/>
            <a:lstStyle/>
            <a:p>
              <a:endParaRPr lang="bg-BG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51757" y="270468"/>
              <a:ext cx="8405537" cy="8368114"/>
            </a:xfrm>
            <a:custGeom>
              <a:avLst/>
              <a:gdLst/>
              <a:ahLst/>
              <a:cxnLst/>
              <a:rect l="l" t="t" r="r" b="b"/>
              <a:pathLst>
                <a:path w="8405537" h="8368114">
                  <a:moveTo>
                    <a:pt x="4202768" y="42"/>
                  </a:moveTo>
                  <a:cubicBezTo>
                    <a:pt x="2703506" y="-6663"/>
                    <a:pt x="1315253" y="789336"/>
                    <a:pt x="563679" y="2086629"/>
                  </a:cubicBezTo>
                  <a:cubicBezTo>
                    <a:pt x="-187894" y="3383923"/>
                    <a:pt x="-187894" y="4984191"/>
                    <a:pt x="563679" y="6281485"/>
                  </a:cubicBezTo>
                  <a:cubicBezTo>
                    <a:pt x="1315253" y="7578778"/>
                    <a:pt x="2703506" y="8374777"/>
                    <a:pt x="4202768" y="8368072"/>
                  </a:cubicBezTo>
                  <a:cubicBezTo>
                    <a:pt x="5702030" y="8374777"/>
                    <a:pt x="7090283" y="7578778"/>
                    <a:pt x="7841857" y="6281485"/>
                  </a:cubicBezTo>
                  <a:cubicBezTo>
                    <a:pt x="8593429" y="4984191"/>
                    <a:pt x="8593429" y="3383923"/>
                    <a:pt x="7841857" y="2086629"/>
                  </a:cubicBezTo>
                  <a:cubicBezTo>
                    <a:pt x="7090283" y="789336"/>
                    <a:pt x="5702030" y="-6663"/>
                    <a:pt x="4202768" y="42"/>
                  </a:cubicBezTo>
                  <a:close/>
                </a:path>
              </a:pathLst>
            </a:custGeom>
            <a:blipFill>
              <a:blip r:embed="rId8"/>
              <a:stretch>
                <a:fillRect l="-16369" r="-1636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8909050" cy="8909050"/>
            </a:xfrm>
            <a:custGeom>
              <a:avLst/>
              <a:gdLst/>
              <a:ahLst/>
              <a:cxnLst/>
              <a:rect l="l" t="t" r="r" b="b"/>
              <a:pathLst>
                <a:path w="8909050" h="8909050">
                  <a:moveTo>
                    <a:pt x="4454525" y="8909050"/>
                  </a:moveTo>
                  <a:cubicBezTo>
                    <a:pt x="3264662" y="8909050"/>
                    <a:pt x="2146046" y="8445500"/>
                    <a:pt x="1304544" y="7603744"/>
                  </a:cubicBezTo>
                  <a:cubicBezTo>
                    <a:pt x="895477" y="7194550"/>
                    <a:pt x="574294" y="6718173"/>
                    <a:pt x="350012" y="6187694"/>
                  </a:cubicBezTo>
                  <a:cubicBezTo>
                    <a:pt x="117729" y="5638673"/>
                    <a:pt x="0" y="5055489"/>
                    <a:pt x="0" y="4454525"/>
                  </a:cubicBezTo>
                  <a:cubicBezTo>
                    <a:pt x="0" y="3854704"/>
                    <a:pt x="117475" y="3272282"/>
                    <a:pt x="349377" y="2723642"/>
                  </a:cubicBezTo>
                  <a:cubicBezTo>
                    <a:pt x="573405" y="2193163"/>
                    <a:pt x="894207" y="1716786"/>
                    <a:pt x="1302766" y="1307338"/>
                  </a:cubicBezTo>
                  <a:cubicBezTo>
                    <a:pt x="2144141" y="464312"/>
                    <a:pt x="3263519" y="0"/>
                    <a:pt x="4454525" y="0"/>
                  </a:cubicBezTo>
                  <a:cubicBezTo>
                    <a:pt x="5055362" y="0"/>
                    <a:pt x="5638419" y="117729"/>
                    <a:pt x="6187440" y="350012"/>
                  </a:cubicBezTo>
                  <a:cubicBezTo>
                    <a:pt x="6717792" y="574294"/>
                    <a:pt x="7194296" y="895477"/>
                    <a:pt x="7603490" y="1304544"/>
                  </a:cubicBezTo>
                  <a:cubicBezTo>
                    <a:pt x="8445373" y="2146046"/>
                    <a:pt x="8909050" y="3264789"/>
                    <a:pt x="8909050" y="4454652"/>
                  </a:cubicBezTo>
                  <a:cubicBezTo>
                    <a:pt x="8909050" y="5644769"/>
                    <a:pt x="8445246" y="6763766"/>
                    <a:pt x="7602982" y="7605268"/>
                  </a:cubicBezTo>
                  <a:cubicBezTo>
                    <a:pt x="7193789" y="8014208"/>
                    <a:pt x="6717285" y="8335138"/>
                    <a:pt x="6186932" y="8559419"/>
                  </a:cubicBezTo>
                  <a:cubicBezTo>
                    <a:pt x="5637911" y="8791321"/>
                    <a:pt x="5055108" y="8909050"/>
                    <a:pt x="4454525" y="8909050"/>
                  </a:cubicBezTo>
                  <a:close/>
                  <a:moveTo>
                    <a:pt x="4454525" y="19050"/>
                  </a:moveTo>
                  <a:cubicBezTo>
                    <a:pt x="3268599" y="19050"/>
                    <a:pt x="2154047" y="481330"/>
                    <a:pt x="1316228" y="1320800"/>
                  </a:cubicBezTo>
                  <a:cubicBezTo>
                    <a:pt x="909447" y="1728343"/>
                    <a:pt x="590042" y="2202815"/>
                    <a:pt x="366903" y="2731008"/>
                  </a:cubicBezTo>
                  <a:cubicBezTo>
                    <a:pt x="136017" y="3277362"/>
                    <a:pt x="19050" y="3857244"/>
                    <a:pt x="19050" y="4454525"/>
                  </a:cubicBezTo>
                  <a:cubicBezTo>
                    <a:pt x="19050" y="5052949"/>
                    <a:pt x="136271" y="5633593"/>
                    <a:pt x="367538" y="6180328"/>
                  </a:cubicBezTo>
                  <a:cubicBezTo>
                    <a:pt x="590931" y="6708522"/>
                    <a:pt x="910717" y="7182866"/>
                    <a:pt x="1318006" y="7590282"/>
                  </a:cubicBezTo>
                  <a:cubicBezTo>
                    <a:pt x="2155825" y="8428355"/>
                    <a:pt x="3269742" y="8890000"/>
                    <a:pt x="4454525" y="8890000"/>
                  </a:cubicBezTo>
                  <a:cubicBezTo>
                    <a:pt x="5052568" y="8890000"/>
                    <a:pt x="5632958" y="8772779"/>
                    <a:pt x="6179439" y="8541766"/>
                  </a:cubicBezTo>
                  <a:cubicBezTo>
                    <a:pt x="6707632" y="8318500"/>
                    <a:pt x="7181977" y="7998841"/>
                    <a:pt x="7589520" y="7591679"/>
                  </a:cubicBezTo>
                  <a:cubicBezTo>
                    <a:pt x="8428101" y="6753733"/>
                    <a:pt x="8890000" y="5639562"/>
                    <a:pt x="8890000" y="4454525"/>
                  </a:cubicBezTo>
                  <a:cubicBezTo>
                    <a:pt x="8890000" y="3269742"/>
                    <a:pt x="8428355" y="2155825"/>
                    <a:pt x="7590028" y="1317879"/>
                  </a:cubicBezTo>
                  <a:cubicBezTo>
                    <a:pt x="7182612" y="910590"/>
                    <a:pt x="6708140" y="590931"/>
                    <a:pt x="6180074" y="367538"/>
                  </a:cubicBezTo>
                  <a:cubicBezTo>
                    <a:pt x="5633339" y="136271"/>
                    <a:pt x="5052822" y="19050"/>
                    <a:pt x="4454525" y="19050"/>
                  </a:cubicBezTo>
                  <a:close/>
                  <a:moveTo>
                    <a:pt x="4454525" y="8648065"/>
                  </a:moveTo>
                  <a:cubicBezTo>
                    <a:pt x="3334385" y="8648065"/>
                    <a:pt x="2281301" y="8211693"/>
                    <a:pt x="1489075" y="7419213"/>
                  </a:cubicBezTo>
                  <a:cubicBezTo>
                    <a:pt x="697103" y="6626987"/>
                    <a:pt x="260985" y="5574157"/>
                    <a:pt x="260985" y="4454525"/>
                  </a:cubicBezTo>
                  <a:cubicBezTo>
                    <a:pt x="260985" y="3889756"/>
                    <a:pt x="371602" y="3341497"/>
                    <a:pt x="589788" y="2824988"/>
                  </a:cubicBezTo>
                  <a:cubicBezTo>
                    <a:pt x="800735" y="2325624"/>
                    <a:pt x="1102741" y="1877060"/>
                    <a:pt x="1487297" y="1491742"/>
                  </a:cubicBezTo>
                  <a:cubicBezTo>
                    <a:pt x="2279396" y="698119"/>
                    <a:pt x="3333242" y="260985"/>
                    <a:pt x="4454398" y="260985"/>
                  </a:cubicBezTo>
                  <a:cubicBezTo>
                    <a:pt x="5573776" y="260985"/>
                    <a:pt x="6626606" y="697103"/>
                    <a:pt x="7418832" y="1488948"/>
                  </a:cubicBezTo>
                  <a:cubicBezTo>
                    <a:pt x="8211438" y="2281174"/>
                    <a:pt x="8647937" y="3334385"/>
                    <a:pt x="8647937" y="4454398"/>
                  </a:cubicBezTo>
                  <a:cubicBezTo>
                    <a:pt x="8647937" y="5574792"/>
                    <a:pt x="8211311" y="6628130"/>
                    <a:pt x="7418450" y="7420356"/>
                  </a:cubicBezTo>
                  <a:cubicBezTo>
                    <a:pt x="6626225" y="8212074"/>
                    <a:pt x="5573522" y="8648065"/>
                    <a:pt x="4454525" y="8648065"/>
                  </a:cubicBezTo>
                  <a:close/>
                  <a:moveTo>
                    <a:pt x="4454525" y="280035"/>
                  </a:moveTo>
                  <a:cubicBezTo>
                    <a:pt x="3338449" y="280035"/>
                    <a:pt x="2289429" y="715137"/>
                    <a:pt x="1500886" y="1505204"/>
                  </a:cubicBezTo>
                  <a:cubicBezTo>
                    <a:pt x="713613" y="2294001"/>
                    <a:pt x="280035" y="3341370"/>
                    <a:pt x="280035" y="4454525"/>
                  </a:cubicBezTo>
                  <a:cubicBezTo>
                    <a:pt x="280035" y="5569077"/>
                    <a:pt x="714248" y="6617081"/>
                    <a:pt x="1502537" y="7405751"/>
                  </a:cubicBezTo>
                  <a:cubicBezTo>
                    <a:pt x="2291080" y="8194548"/>
                    <a:pt x="3339465" y="8629015"/>
                    <a:pt x="4454525" y="8629015"/>
                  </a:cubicBezTo>
                  <a:cubicBezTo>
                    <a:pt x="5568442" y="8629015"/>
                    <a:pt x="6616319" y="8195056"/>
                    <a:pt x="7405116" y="7407021"/>
                  </a:cubicBezTo>
                  <a:cubicBezTo>
                    <a:pt x="8194422" y="6618477"/>
                    <a:pt x="8629015" y="5569839"/>
                    <a:pt x="8629015" y="4454525"/>
                  </a:cubicBezTo>
                  <a:cubicBezTo>
                    <a:pt x="8629015" y="3339465"/>
                    <a:pt x="8194548" y="2291080"/>
                    <a:pt x="7405497" y="1502537"/>
                  </a:cubicBezTo>
                  <a:cubicBezTo>
                    <a:pt x="6616827" y="714121"/>
                    <a:pt x="5568823" y="280035"/>
                    <a:pt x="4454525" y="280035"/>
                  </a:cubicBezTo>
                  <a:close/>
                </a:path>
              </a:pathLst>
            </a:custGeom>
            <a:solidFill>
              <a:srgbClr val="D6A871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5678" y="4027437"/>
            <a:ext cx="5975161" cy="2233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Обучение по “БИБЛИОТЕЧНА КУЛТУРА” - запознаване на децата с правилата и ползването на книжките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-22579" y="7114502"/>
            <a:ext cx="6184298" cy="2233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 “ОТ ЗРЪНЦЕТО ДО ХЛЯБА” - Отбелязване на Световният ден на хлаба и ателие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 “Млад  хлебар”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-297170" y="-152400"/>
            <a:ext cx="410313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...и още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-22579" y="1274771"/>
            <a:ext cx="5690774" cy="2795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Ателиета: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 “МОЯТА ПЪРВА КНИЖКА” - изработване на малки книжки от самите деца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endParaRPr lang="en-US" sz="3200">
              <a:solidFill>
                <a:srgbClr val="000000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85791" y="161158"/>
            <a:ext cx="9355686" cy="10154874"/>
            <a:chOff x="0" y="0"/>
            <a:chExt cx="12474248" cy="13539832"/>
          </a:xfrm>
        </p:grpSpPr>
        <p:sp>
          <p:nvSpPr>
            <p:cNvPr id="3" name="Freeform 3"/>
            <p:cNvSpPr/>
            <p:nvPr/>
          </p:nvSpPr>
          <p:spPr>
            <a:xfrm flipV="1">
              <a:off x="0" y="1195432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7" y="6160918"/>
                  </a:lnTo>
                  <a:lnTo>
                    <a:pt x="6083907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7071963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0"/>
                  </a:moveTo>
                  <a:lnTo>
                    <a:pt x="6083907" y="0"/>
                  </a:lnTo>
                  <a:lnTo>
                    <a:pt x="6083907" y="6160918"/>
                  </a:lnTo>
                  <a:lnTo>
                    <a:pt x="0" y="61609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6390342" y="0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6" y="6160918"/>
                  </a:lnTo>
                  <a:lnTo>
                    <a:pt x="6083906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5177208" y="7378914"/>
              <a:ext cx="6083907" cy="6160918"/>
            </a:xfrm>
            <a:custGeom>
              <a:avLst/>
              <a:gdLst/>
              <a:ahLst/>
              <a:cxnLst/>
              <a:rect l="l" t="t" r="r" b="b"/>
              <a:pathLst>
                <a:path w="6083907" h="6160918">
                  <a:moveTo>
                    <a:pt x="0" y="6160918"/>
                  </a:moveTo>
                  <a:lnTo>
                    <a:pt x="6083907" y="6160918"/>
                  </a:lnTo>
                  <a:lnTo>
                    <a:pt x="6083907" y="0"/>
                  </a:lnTo>
                  <a:lnTo>
                    <a:pt x="0" y="0"/>
                  </a:lnTo>
                  <a:lnTo>
                    <a:pt x="0" y="6160918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7" name="Freeform 7"/>
          <p:cNvSpPr/>
          <p:nvPr/>
        </p:nvSpPr>
        <p:spPr>
          <a:xfrm>
            <a:off x="-2387289" y="-2004236"/>
            <a:ext cx="9117064" cy="9001029"/>
          </a:xfrm>
          <a:custGeom>
            <a:avLst/>
            <a:gdLst/>
            <a:ahLst/>
            <a:cxnLst/>
            <a:rect l="l" t="t" r="r" b="b"/>
            <a:pathLst>
              <a:path w="9117064" h="9001029">
                <a:moveTo>
                  <a:pt x="0" y="0"/>
                </a:moveTo>
                <a:lnTo>
                  <a:pt x="9117065" y="0"/>
                </a:lnTo>
                <a:lnTo>
                  <a:pt x="9117065" y="9001029"/>
                </a:lnTo>
                <a:lnTo>
                  <a:pt x="0" y="90010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Freeform 8"/>
          <p:cNvSpPr/>
          <p:nvPr/>
        </p:nvSpPr>
        <p:spPr>
          <a:xfrm>
            <a:off x="-2024428" y="4846911"/>
            <a:ext cx="11020438" cy="10880178"/>
          </a:xfrm>
          <a:custGeom>
            <a:avLst/>
            <a:gdLst/>
            <a:ahLst/>
            <a:cxnLst/>
            <a:rect l="l" t="t" r="r" b="b"/>
            <a:pathLst>
              <a:path w="11020438" h="10880178">
                <a:moveTo>
                  <a:pt x="0" y="0"/>
                </a:moveTo>
                <a:lnTo>
                  <a:pt x="11020438" y="0"/>
                </a:lnTo>
                <a:lnTo>
                  <a:pt x="11020438" y="10880178"/>
                </a:lnTo>
                <a:lnTo>
                  <a:pt x="0" y="108801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TextBox 9"/>
          <p:cNvSpPr txBox="1"/>
          <p:nvPr/>
        </p:nvSpPr>
        <p:spPr>
          <a:xfrm>
            <a:off x="-140529" y="8758"/>
            <a:ext cx="1057240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КАКВО ПРЕДСТОИ В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453" y="1320563"/>
            <a:ext cx="5633472" cy="3347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Творчески ателиета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Дигитални приключения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Обновяване на фонда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Нови партньорства 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Посещения и гостувания</a:t>
            </a:r>
          </a:p>
          <a:p>
            <a:pPr algn="l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0453" y="6293306"/>
            <a:ext cx="7271630" cy="5248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2"/>
              </a:lnSpc>
            </a:pPr>
            <a:r>
              <a:rPr lang="en-US" sz="343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“Разказвач на приказни истории” </a:t>
            </a:r>
          </a:p>
          <a:p>
            <a:pPr algn="l">
              <a:lnSpc>
                <a:spcPts val="4479"/>
              </a:lnSpc>
            </a:pPr>
            <a:r>
              <a:rPr lang="en-US" sz="3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‘’Имало едно време’’ </a:t>
            </a:r>
          </a:p>
          <a:p>
            <a:pPr algn="l">
              <a:lnSpc>
                <a:spcPts val="4610"/>
              </a:lnSpc>
            </a:pPr>
            <a:r>
              <a:rPr lang="en-US" sz="329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‘’Книжен пазар” </a:t>
            </a:r>
          </a:p>
          <a:p>
            <a:pPr algn="l">
              <a:lnSpc>
                <a:spcPts val="4610"/>
              </a:lnSpc>
            </a:pPr>
            <a:r>
              <a:rPr lang="en-US" sz="329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Създаване на литературен клуб “Пчелица”</a:t>
            </a:r>
          </a:p>
          <a:p>
            <a:pPr algn="l">
              <a:lnSpc>
                <a:spcPts val="4610"/>
              </a:lnSpc>
            </a:pPr>
            <a:endParaRPr lang="en-US" sz="3292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610"/>
              </a:lnSpc>
            </a:pPr>
            <a:endParaRPr lang="en-US" sz="3292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610"/>
              </a:lnSpc>
            </a:pPr>
            <a:r>
              <a:rPr lang="en-US" sz="329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‘’</a:t>
            </a:r>
          </a:p>
        </p:txBody>
      </p:sp>
      <p:sp>
        <p:nvSpPr>
          <p:cNvPr id="12" name="Freeform 12"/>
          <p:cNvSpPr/>
          <p:nvPr/>
        </p:nvSpPr>
        <p:spPr>
          <a:xfrm rot="4814691" flipH="1">
            <a:off x="8078010" y="608117"/>
            <a:ext cx="2131981" cy="3542566"/>
          </a:xfrm>
          <a:custGeom>
            <a:avLst/>
            <a:gdLst/>
            <a:ahLst/>
            <a:cxnLst/>
            <a:rect l="l" t="t" r="r" b="b"/>
            <a:pathLst>
              <a:path w="2131981" h="3542566">
                <a:moveTo>
                  <a:pt x="2131980" y="0"/>
                </a:moveTo>
                <a:lnTo>
                  <a:pt x="0" y="0"/>
                </a:lnTo>
                <a:lnTo>
                  <a:pt x="0" y="3542566"/>
                </a:lnTo>
                <a:lnTo>
                  <a:pt x="2131980" y="3542566"/>
                </a:lnTo>
                <a:lnTo>
                  <a:pt x="213198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3" name="Freeform 13"/>
          <p:cNvSpPr/>
          <p:nvPr/>
        </p:nvSpPr>
        <p:spPr>
          <a:xfrm rot="2264474" flipH="1">
            <a:off x="7448103" y="2397348"/>
            <a:ext cx="2482361" cy="4124769"/>
          </a:xfrm>
          <a:custGeom>
            <a:avLst/>
            <a:gdLst/>
            <a:ahLst/>
            <a:cxnLst/>
            <a:rect l="l" t="t" r="r" b="b"/>
            <a:pathLst>
              <a:path w="2482361" h="4124769">
                <a:moveTo>
                  <a:pt x="2482361" y="0"/>
                </a:moveTo>
                <a:lnTo>
                  <a:pt x="0" y="0"/>
                </a:lnTo>
                <a:lnTo>
                  <a:pt x="0" y="4124769"/>
                </a:lnTo>
                <a:lnTo>
                  <a:pt x="2482361" y="4124769"/>
                </a:lnTo>
                <a:lnTo>
                  <a:pt x="248236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4" name="Freeform 14"/>
          <p:cNvSpPr/>
          <p:nvPr/>
        </p:nvSpPr>
        <p:spPr>
          <a:xfrm>
            <a:off x="7450000" y="4043037"/>
            <a:ext cx="12193264" cy="12038077"/>
          </a:xfrm>
          <a:custGeom>
            <a:avLst/>
            <a:gdLst/>
            <a:ahLst/>
            <a:cxnLst/>
            <a:rect l="l" t="t" r="r" b="b"/>
            <a:pathLst>
              <a:path w="12193264" h="12038077">
                <a:moveTo>
                  <a:pt x="0" y="0"/>
                </a:moveTo>
                <a:lnTo>
                  <a:pt x="12193264" y="0"/>
                </a:lnTo>
                <a:lnTo>
                  <a:pt x="12193264" y="12038076"/>
                </a:lnTo>
                <a:lnTo>
                  <a:pt x="0" y="120380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5" name="TextBox 15"/>
          <p:cNvSpPr txBox="1"/>
          <p:nvPr/>
        </p:nvSpPr>
        <p:spPr>
          <a:xfrm>
            <a:off x="8996010" y="6302831"/>
            <a:ext cx="8580507" cy="5595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Участие в: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21 ноември - Международен ден на четенето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“Маратон на добротата” - посланик на доброто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Създаване на идентично място в централна сграда на ДГ 170 “Пчелица</a:t>
            </a:r>
          </a:p>
          <a:p>
            <a:pPr algn="l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6" name="Freeform 16"/>
          <p:cNvSpPr/>
          <p:nvPr/>
        </p:nvSpPr>
        <p:spPr>
          <a:xfrm rot="-2924943" flipH="1">
            <a:off x="10830439" y="3443952"/>
            <a:ext cx="1688652" cy="2805918"/>
          </a:xfrm>
          <a:custGeom>
            <a:avLst/>
            <a:gdLst/>
            <a:ahLst/>
            <a:cxnLst/>
            <a:rect l="l" t="t" r="r" b="b"/>
            <a:pathLst>
              <a:path w="1688652" h="2805918">
                <a:moveTo>
                  <a:pt x="1688652" y="0"/>
                </a:moveTo>
                <a:lnTo>
                  <a:pt x="0" y="0"/>
                </a:lnTo>
                <a:lnTo>
                  <a:pt x="0" y="2805918"/>
                </a:lnTo>
                <a:lnTo>
                  <a:pt x="1688652" y="2805918"/>
                </a:lnTo>
                <a:lnTo>
                  <a:pt x="1688652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17" name="Group 17"/>
          <p:cNvGrpSpPr/>
          <p:nvPr/>
        </p:nvGrpSpPr>
        <p:grpSpPr>
          <a:xfrm>
            <a:off x="11308416" y="161158"/>
            <a:ext cx="6645858" cy="5300740"/>
            <a:chOff x="0" y="0"/>
            <a:chExt cx="8861144" cy="7067653"/>
          </a:xfrm>
        </p:grpSpPr>
        <p:sp>
          <p:nvSpPr>
            <p:cNvPr id="18" name="Freeform 18"/>
            <p:cNvSpPr/>
            <p:nvPr/>
          </p:nvSpPr>
          <p:spPr>
            <a:xfrm>
              <a:off x="698311" y="0"/>
              <a:ext cx="8162834" cy="7067653"/>
            </a:xfrm>
            <a:custGeom>
              <a:avLst/>
              <a:gdLst/>
              <a:ahLst/>
              <a:cxnLst/>
              <a:rect l="l" t="t" r="r" b="b"/>
              <a:pathLst>
                <a:path w="8162834" h="7067653">
                  <a:moveTo>
                    <a:pt x="0" y="0"/>
                  </a:moveTo>
                  <a:lnTo>
                    <a:pt x="8162833" y="0"/>
                  </a:lnTo>
                  <a:lnTo>
                    <a:pt x="8162833" y="7067653"/>
                  </a:lnTo>
                  <a:lnTo>
                    <a:pt x="0" y="7067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483156" y="1632144"/>
              <a:ext cx="3675508" cy="3825334"/>
            </a:xfrm>
            <a:custGeom>
              <a:avLst/>
              <a:gdLst/>
              <a:ahLst/>
              <a:cxnLst/>
              <a:rect l="l" t="t" r="r" b="b"/>
              <a:pathLst>
                <a:path w="3675508" h="3825334">
                  <a:moveTo>
                    <a:pt x="0" y="0"/>
                  </a:moveTo>
                  <a:lnTo>
                    <a:pt x="3675508" y="0"/>
                  </a:lnTo>
                  <a:lnTo>
                    <a:pt x="3675508" y="3825334"/>
                  </a:lnTo>
                  <a:lnTo>
                    <a:pt x="0" y="3825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0" name="Freeform 20"/>
            <p:cNvSpPr/>
            <p:nvPr/>
          </p:nvSpPr>
          <p:spPr>
            <a:xfrm flipH="1" flipV="1">
              <a:off x="4506824" y="611460"/>
              <a:ext cx="3177321" cy="3217540"/>
            </a:xfrm>
            <a:custGeom>
              <a:avLst/>
              <a:gdLst/>
              <a:ahLst/>
              <a:cxnLst/>
              <a:rect l="l" t="t" r="r" b="b"/>
              <a:pathLst>
                <a:path w="3177321" h="3217540">
                  <a:moveTo>
                    <a:pt x="3177321" y="3217540"/>
                  </a:moveTo>
                  <a:lnTo>
                    <a:pt x="0" y="3217540"/>
                  </a:lnTo>
                  <a:lnTo>
                    <a:pt x="0" y="0"/>
                  </a:lnTo>
                  <a:lnTo>
                    <a:pt x="3177321" y="0"/>
                  </a:lnTo>
                  <a:lnTo>
                    <a:pt x="3177321" y="321754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97148" y="1141024"/>
              <a:ext cx="6086997" cy="169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44"/>
                </a:lnSpc>
              </a:pPr>
              <a:r>
                <a:rPr lang="en-US" sz="9236">
                  <a:solidFill>
                    <a:srgbClr val="000000"/>
                  </a:solidFill>
                  <a:latin typeface="Iced Tea"/>
                  <a:ea typeface="Iced Tea"/>
                  <a:cs typeface="Iced Tea"/>
                  <a:sym typeface="Iced Tea"/>
                </a:rPr>
                <a:t>кошерът</a:t>
              </a:r>
            </a:p>
          </p:txBody>
        </p:sp>
        <p:sp>
          <p:nvSpPr>
            <p:cNvPr id="22" name="Freeform 22"/>
            <p:cNvSpPr/>
            <p:nvPr/>
          </p:nvSpPr>
          <p:spPr>
            <a:xfrm flipV="1">
              <a:off x="1245798" y="362668"/>
              <a:ext cx="3181383" cy="3221654"/>
            </a:xfrm>
            <a:custGeom>
              <a:avLst/>
              <a:gdLst/>
              <a:ahLst/>
              <a:cxnLst/>
              <a:rect l="l" t="t" r="r" b="b"/>
              <a:pathLst>
                <a:path w="3181383" h="3221654">
                  <a:moveTo>
                    <a:pt x="0" y="3221654"/>
                  </a:moveTo>
                  <a:lnTo>
                    <a:pt x="3181383" y="3221654"/>
                  </a:lnTo>
                  <a:lnTo>
                    <a:pt x="3181383" y="0"/>
                  </a:lnTo>
                  <a:lnTo>
                    <a:pt x="0" y="0"/>
                  </a:lnTo>
                  <a:lnTo>
                    <a:pt x="0" y="3221654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568504" y="3584322"/>
              <a:ext cx="3292640" cy="3334319"/>
            </a:xfrm>
            <a:custGeom>
              <a:avLst/>
              <a:gdLst/>
              <a:ahLst/>
              <a:cxnLst/>
              <a:rect l="l" t="t" r="r" b="b"/>
              <a:pathLst>
                <a:path w="3292640" h="3334319">
                  <a:moveTo>
                    <a:pt x="0" y="0"/>
                  </a:moveTo>
                  <a:lnTo>
                    <a:pt x="3292640" y="0"/>
                  </a:lnTo>
                  <a:lnTo>
                    <a:pt x="3292640" y="3334319"/>
                  </a:lnTo>
                  <a:lnTo>
                    <a:pt x="0" y="3334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4" name="Freeform 24"/>
            <p:cNvSpPr/>
            <p:nvPr/>
          </p:nvSpPr>
          <p:spPr>
            <a:xfrm rot="-134219">
              <a:off x="4466181" y="2904551"/>
              <a:ext cx="3464984" cy="2065996"/>
            </a:xfrm>
            <a:custGeom>
              <a:avLst/>
              <a:gdLst/>
              <a:ahLst/>
              <a:cxnLst/>
              <a:rect l="l" t="t" r="r" b="b"/>
              <a:pathLst>
                <a:path w="3464984" h="2065996">
                  <a:moveTo>
                    <a:pt x="0" y="0"/>
                  </a:moveTo>
                  <a:lnTo>
                    <a:pt x="3464984" y="0"/>
                  </a:lnTo>
                  <a:lnTo>
                    <a:pt x="3464984" y="2065996"/>
                  </a:lnTo>
                  <a:lnTo>
                    <a:pt x="0" y="2065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191187" y="4654615"/>
              <a:ext cx="2403943" cy="1643696"/>
            </a:xfrm>
            <a:custGeom>
              <a:avLst/>
              <a:gdLst/>
              <a:ahLst/>
              <a:cxnLst/>
              <a:rect l="l" t="t" r="r" b="b"/>
              <a:pathLst>
                <a:path w="2403943" h="1643696">
                  <a:moveTo>
                    <a:pt x="0" y="0"/>
                  </a:moveTo>
                  <a:lnTo>
                    <a:pt x="2403942" y="0"/>
                  </a:lnTo>
                  <a:lnTo>
                    <a:pt x="2403942" y="1643695"/>
                  </a:lnTo>
                  <a:lnTo>
                    <a:pt x="0" y="1643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45798" y="1168195"/>
              <a:ext cx="6776848" cy="16966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44"/>
                </a:lnSpc>
              </a:pPr>
              <a:r>
                <a:rPr lang="en-US" sz="9236">
                  <a:solidFill>
                    <a:srgbClr val="000000"/>
                  </a:solidFill>
                  <a:latin typeface="Iced Tea"/>
                  <a:ea typeface="Iced Tea"/>
                  <a:cs typeface="Iced Tea"/>
                  <a:sym typeface="Iced Tea"/>
                </a:rPr>
                <a:t>кошерът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429795" y="2868210"/>
              <a:ext cx="1200000" cy="11894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18"/>
                </a:lnSpc>
              </a:pPr>
              <a:r>
                <a:rPr lang="en-US" sz="5370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на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3716362" y="3829000"/>
              <a:ext cx="1091167" cy="655088"/>
            </a:xfrm>
            <a:custGeom>
              <a:avLst/>
              <a:gdLst/>
              <a:ahLst/>
              <a:cxnLst/>
              <a:rect l="l" t="t" r="r" b="b"/>
              <a:pathLst>
                <a:path w="1091167" h="655088">
                  <a:moveTo>
                    <a:pt x="0" y="0"/>
                  </a:moveTo>
                  <a:lnTo>
                    <a:pt x="1091166" y="0"/>
                  </a:lnTo>
                  <a:lnTo>
                    <a:pt x="1091166" y="655088"/>
                  </a:lnTo>
                  <a:lnTo>
                    <a:pt x="0" y="655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22368" t="-351824" r="-14473" b="-13211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4134065"/>
              <a:ext cx="2753798" cy="2788656"/>
            </a:xfrm>
            <a:custGeom>
              <a:avLst/>
              <a:gdLst/>
              <a:ahLst/>
              <a:cxnLst/>
              <a:rect l="l" t="t" r="r" b="b"/>
              <a:pathLst>
                <a:path w="2753798" h="2788656">
                  <a:moveTo>
                    <a:pt x="0" y="0"/>
                  </a:moveTo>
                  <a:lnTo>
                    <a:pt x="2753798" y="0"/>
                  </a:lnTo>
                  <a:lnTo>
                    <a:pt x="2753798" y="2788656"/>
                  </a:lnTo>
                  <a:lnTo>
                    <a:pt x="0" y="2788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16362" y="4654615"/>
              <a:ext cx="4626866" cy="1747557"/>
            </a:xfrm>
            <a:custGeom>
              <a:avLst/>
              <a:gdLst/>
              <a:ahLst/>
              <a:cxnLst/>
              <a:rect l="l" t="t" r="r" b="b"/>
              <a:pathLst>
                <a:path w="4626866" h="1747557">
                  <a:moveTo>
                    <a:pt x="0" y="0"/>
                  </a:moveTo>
                  <a:lnTo>
                    <a:pt x="4626866" y="0"/>
                  </a:lnTo>
                  <a:lnTo>
                    <a:pt x="4626866" y="1747557"/>
                  </a:lnTo>
                  <a:lnTo>
                    <a:pt x="0" y="1747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31" name="Freeform 31"/>
          <p:cNvSpPr/>
          <p:nvPr/>
        </p:nvSpPr>
        <p:spPr>
          <a:xfrm rot="5319399">
            <a:off x="10981371" y="-607199"/>
            <a:ext cx="7599523" cy="6837454"/>
          </a:xfrm>
          <a:custGeom>
            <a:avLst/>
            <a:gdLst/>
            <a:ahLst/>
            <a:cxnLst/>
            <a:rect l="l" t="t" r="r" b="b"/>
            <a:pathLst>
              <a:path w="7599523" h="6837454">
                <a:moveTo>
                  <a:pt x="0" y="0"/>
                </a:moveTo>
                <a:lnTo>
                  <a:pt x="7599523" y="0"/>
                </a:lnTo>
                <a:lnTo>
                  <a:pt x="7599523" y="6837454"/>
                </a:lnTo>
                <a:lnTo>
                  <a:pt x="0" y="683745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995" b="-5150"/>
            </a:stretch>
          </a:blipFill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1670" y="438487"/>
            <a:ext cx="11882118" cy="9890940"/>
            <a:chOff x="0" y="0"/>
            <a:chExt cx="15842824" cy="13187920"/>
          </a:xfrm>
        </p:grpSpPr>
        <p:sp>
          <p:nvSpPr>
            <p:cNvPr id="3" name="Freeform 3"/>
            <p:cNvSpPr/>
            <p:nvPr/>
          </p:nvSpPr>
          <p:spPr>
            <a:xfrm flipV="1">
              <a:off x="0" y="1164361"/>
              <a:ext cx="7726820" cy="6000791"/>
            </a:xfrm>
            <a:custGeom>
              <a:avLst/>
              <a:gdLst/>
              <a:ahLst/>
              <a:cxnLst/>
              <a:rect l="l" t="t" r="r" b="b"/>
              <a:pathLst>
                <a:path w="7726820" h="6000791">
                  <a:moveTo>
                    <a:pt x="0" y="6000791"/>
                  </a:moveTo>
                  <a:lnTo>
                    <a:pt x="7726820" y="6000791"/>
                  </a:lnTo>
                  <a:lnTo>
                    <a:pt x="7726820" y="0"/>
                  </a:lnTo>
                  <a:lnTo>
                    <a:pt x="0" y="0"/>
                  </a:lnTo>
                  <a:lnTo>
                    <a:pt x="0" y="6000791"/>
                  </a:lnTo>
                  <a:close/>
                </a:path>
              </a:pathLst>
            </a:custGeom>
            <a:blipFill>
              <a:blip r:embed="rId2"/>
              <a:stretch>
                <a:fillRect t="-15196" b="-1519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6888156"/>
              <a:ext cx="7726820" cy="6000791"/>
            </a:xfrm>
            <a:custGeom>
              <a:avLst/>
              <a:gdLst/>
              <a:ahLst/>
              <a:cxnLst/>
              <a:rect l="l" t="t" r="r" b="b"/>
              <a:pathLst>
                <a:path w="7726820" h="6000791">
                  <a:moveTo>
                    <a:pt x="0" y="0"/>
                  </a:moveTo>
                  <a:lnTo>
                    <a:pt x="7726820" y="0"/>
                  </a:lnTo>
                  <a:lnTo>
                    <a:pt x="7726820" y="6000791"/>
                  </a:lnTo>
                  <a:lnTo>
                    <a:pt x="0" y="6000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5196" b="-1519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8116005" y="0"/>
              <a:ext cx="7726820" cy="6000791"/>
            </a:xfrm>
            <a:custGeom>
              <a:avLst/>
              <a:gdLst/>
              <a:ahLst/>
              <a:cxnLst/>
              <a:rect l="l" t="t" r="r" b="b"/>
              <a:pathLst>
                <a:path w="7726820" h="6000791">
                  <a:moveTo>
                    <a:pt x="0" y="6000791"/>
                  </a:moveTo>
                  <a:lnTo>
                    <a:pt x="7726819" y="6000791"/>
                  </a:lnTo>
                  <a:lnTo>
                    <a:pt x="7726819" y="0"/>
                  </a:lnTo>
                  <a:lnTo>
                    <a:pt x="0" y="0"/>
                  </a:lnTo>
                  <a:lnTo>
                    <a:pt x="0" y="6000791"/>
                  </a:lnTo>
                  <a:close/>
                </a:path>
              </a:pathLst>
            </a:custGeom>
            <a:blipFill>
              <a:blip r:embed="rId2"/>
              <a:stretch>
                <a:fillRect t="-15196" b="-1519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6" name="Freeform 6"/>
            <p:cNvSpPr/>
            <p:nvPr/>
          </p:nvSpPr>
          <p:spPr>
            <a:xfrm flipV="1">
              <a:off x="6575274" y="7187129"/>
              <a:ext cx="7726820" cy="6000791"/>
            </a:xfrm>
            <a:custGeom>
              <a:avLst/>
              <a:gdLst/>
              <a:ahLst/>
              <a:cxnLst/>
              <a:rect l="l" t="t" r="r" b="b"/>
              <a:pathLst>
                <a:path w="7726820" h="6000791">
                  <a:moveTo>
                    <a:pt x="0" y="6000791"/>
                  </a:moveTo>
                  <a:lnTo>
                    <a:pt x="7726819" y="6000791"/>
                  </a:lnTo>
                  <a:lnTo>
                    <a:pt x="7726819" y="0"/>
                  </a:lnTo>
                  <a:lnTo>
                    <a:pt x="0" y="0"/>
                  </a:lnTo>
                  <a:lnTo>
                    <a:pt x="0" y="6000791"/>
                  </a:lnTo>
                  <a:close/>
                </a:path>
              </a:pathLst>
            </a:custGeom>
            <a:blipFill>
              <a:blip r:embed="rId2"/>
              <a:stretch>
                <a:fillRect t="-15196" b="-15196"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7" name="Freeform 7"/>
          <p:cNvSpPr/>
          <p:nvPr/>
        </p:nvSpPr>
        <p:spPr>
          <a:xfrm>
            <a:off x="-3682144" y="-9133335"/>
            <a:ext cx="12088687" cy="11934831"/>
          </a:xfrm>
          <a:custGeom>
            <a:avLst/>
            <a:gdLst/>
            <a:ahLst/>
            <a:cxnLst/>
            <a:rect l="l" t="t" r="r" b="b"/>
            <a:pathLst>
              <a:path w="12088687" h="11934831">
                <a:moveTo>
                  <a:pt x="0" y="0"/>
                </a:moveTo>
                <a:lnTo>
                  <a:pt x="12088688" y="0"/>
                </a:lnTo>
                <a:lnTo>
                  <a:pt x="12088688" y="11934832"/>
                </a:lnTo>
                <a:lnTo>
                  <a:pt x="0" y="119348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8" name="Group 8"/>
          <p:cNvGrpSpPr/>
          <p:nvPr/>
        </p:nvGrpSpPr>
        <p:grpSpPr>
          <a:xfrm>
            <a:off x="11237759" y="174553"/>
            <a:ext cx="6930312" cy="5609496"/>
            <a:chOff x="0" y="0"/>
            <a:chExt cx="9240416" cy="7479328"/>
          </a:xfrm>
        </p:grpSpPr>
        <p:sp>
          <p:nvSpPr>
            <p:cNvPr id="9" name="Freeform 9"/>
            <p:cNvSpPr/>
            <p:nvPr/>
          </p:nvSpPr>
          <p:spPr>
            <a:xfrm>
              <a:off x="602116" y="0"/>
              <a:ext cx="8638300" cy="7479328"/>
            </a:xfrm>
            <a:custGeom>
              <a:avLst/>
              <a:gdLst/>
              <a:ahLst/>
              <a:cxnLst/>
              <a:rect l="l" t="t" r="r" b="b"/>
              <a:pathLst>
                <a:path w="8638300" h="7479328">
                  <a:moveTo>
                    <a:pt x="0" y="0"/>
                  </a:moveTo>
                  <a:lnTo>
                    <a:pt x="8638300" y="0"/>
                  </a:lnTo>
                  <a:lnTo>
                    <a:pt x="8638300" y="7479328"/>
                  </a:lnTo>
                  <a:lnTo>
                    <a:pt x="0" y="7479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/>
            <p:cNvSpPr/>
            <p:nvPr/>
          </p:nvSpPr>
          <p:spPr>
            <a:xfrm flipH="1" flipV="1">
              <a:off x="4699724" y="791566"/>
              <a:ext cx="3313315" cy="3355256"/>
            </a:xfrm>
            <a:custGeom>
              <a:avLst/>
              <a:gdLst/>
              <a:ahLst/>
              <a:cxnLst/>
              <a:rect l="l" t="t" r="r" b="b"/>
              <a:pathLst>
                <a:path w="3313315" h="3355256">
                  <a:moveTo>
                    <a:pt x="3313315" y="3355256"/>
                  </a:moveTo>
                  <a:lnTo>
                    <a:pt x="0" y="3355256"/>
                  </a:lnTo>
                  <a:lnTo>
                    <a:pt x="0" y="0"/>
                  </a:lnTo>
                  <a:lnTo>
                    <a:pt x="3313315" y="0"/>
                  </a:lnTo>
                  <a:lnTo>
                    <a:pt x="3313315" y="3355256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65508" y="1345983"/>
              <a:ext cx="6347531" cy="17671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535"/>
                </a:lnSpc>
              </a:pPr>
              <a:r>
                <a:rPr lang="en-US" sz="9632">
                  <a:solidFill>
                    <a:srgbClr val="000000"/>
                  </a:solidFill>
                  <a:latin typeface="Iced Tea"/>
                  <a:ea typeface="Iced Tea"/>
                  <a:cs typeface="Iced Tea"/>
                  <a:sym typeface="Iced Tea"/>
                </a:rPr>
                <a:t>кошерът</a:t>
              </a:r>
            </a:p>
          </p:txBody>
        </p:sp>
        <p:sp>
          <p:nvSpPr>
            <p:cNvPr id="12" name="Freeform 12"/>
            <p:cNvSpPr/>
            <p:nvPr/>
          </p:nvSpPr>
          <p:spPr>
            <a:xfrm flipV="1">
              <a:off x="1299120" y="532126"/>
              <a:ext cx="3317551" cy="3359546"/>
            </a:xfrm>
            <a:custGeom>
              <a:avLst/>
              <a:gdLst/>
              <a:ahLst/>
              <a:cxnLst/>
              <a:rect l="l" t="t" r="r" b="b"/>
              <a:pathLst>
                <a:path w="3317551" h="3359546">
                  <a:moveTo>
                    <a:pt x="0" y="3359546"/>
                  </a:moveTo>
                  <a:lnTo>
                    <a:pt x="3317551" y="3359546"/>
                  </a:lnTo>
                  <a:lnTo>
                    <a:pt x="3317551" y="0"/>
                  </a:lnTo>
                  <a:lnTo>
                    <a:pt x="0" y="0"/>
                  </a:lnTo>
                  <a:lnTo>
                    <a:pt x="0" y="3359546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35833" y="1745132"/>
              <a:ext cx="3832826" cy="3989065"/>
            </a:xfrm>
            <a:custGeom>
              <a:avLst/>
              <a:gdLst/>
              <a:ahLst/>
              <a:cxnLst/>
              <a:rect l="l" t="t" r="r" b="b"/>
              <a:pathLst>
                <a:path w="3832826" h="3989065">
                  <a:moveTo>
                    <a:pt x="0" y="0"/>
                  </a:moveTo>
                  <a:lnTo>
                    <a:pt x="3832826" y="0"/>
                  </a:lnTo>
                  <a:lnTo>
                    <a:pt x="3832826" y="3989064"/>
                  </a:lnTo>
                  <a:lnTo>
                    <a:pt x="0" y="3989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5806845" y="3891672"/>
              <a:ext cx="3433571" cy="3477034"/>
            </a:xfrm>
            <a:custGeom>
              <a:avLst/>
              <a:gdLst/>
              <a:ahLst/>
              <a:cxnLst/>
              <a:rect l="l" t="t" r="r" b="b"/>
              <a:pathLst>
                <a:path w="3433571" h="3477034">
                  <a:moveTo>
                    <a:pt x="0" y="0"/>
                  </a:moveTo>
                  <a:lnTo>
                    <a:pt x="3433571" y="0"/>
                  </a:lnTo>
                  <a:lnTo>
                    <a:pt x="3433571" y="3477034"/>
                  </a:lnTo>
                  <a:lnTo>
                    <a:pt x="0" y="34770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 rot="-134219">
              <a:off x="4657341" y="3182805"/>
              <a:ext cx="3613291" cy="2154425"/>
            </a:xfrm>
            <a:custGeom>
              <a:avLst/>
              <a:gdLst/>
              <a:ahLst/>
              <a:cxnLst/>
              <a:rect l="l" t="t" r="r" b="b"/>
              <a:pathLst>
                <a:path w="3613291" h="2154425">
                  <a:moveTo>
                    <a:pt x="0" y="0"/>
                  </a:moveTo>
                  <a:lnTo>
                    <a:pt x="3613291" y="0"/>
                  </a:lnTo>
                  <a:lnTo>
                    <a:pt x="3613291" y="2154424"/>
                  </a:lnTo>
                  <a:lnTo>
                    <a:pt x="0" y="2154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242172" y="5007775"/>
              <a:ext cx="2506835" cy="1714049"/>
            </a:xfrm>
            <a:custGeom>
              <a:avLst/>
              <a:gdLst/>
              <a:ahLst/>
              <a:cxnLst/>
              <a:rect l="l" t="t" r="r" b="b"/>
              <a:pathLst>
                <a:path w="2506835" h="1714049">
                  <a:moveTo>
                    <a:pt x="0" y="0"/>
                  </a:moveTo>
                  <a:lnTo>
                    <a:pt x="2506835" y="0"/>
                  </a:lnTo>
                  <a:lnTo>
                    <a:pt x="2506835" y="1714048"/>
                  </a:lnTo>
                  <a:lnTo>
                    <a:pt x="0" y="1714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99120" y="1374317"/>
              <a:ext cx="7066908" cy="17671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535"/>
                </a:lnSpc>
              </a:pPr>
              <a:r>
                <a:rPr lang="en-US" sz="9632">
                  <a:solidFill>
                    <a:srgbClr val="000000"/>
                  </a:solidFill>
                  <a:latin typeface="Iced Tea"/>
                  <a:ea typeface="Iced Tea"/>
                  <a:cs typeface="Iced Tea"/>
                  <a:sym typeface="Iced Tea"/>
                </a:rPr>
                <a:t>кошерът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62199" y="3149394"/>
              <a:ext cx="1251362" cy="1235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40"/>
                </a:lnSpc>
              </a:pPr>
              <a:r>
                <a:rPr lang="en-US" sz="5600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на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875428" y="4146822"/>
              <a:ext cx="1137870" cy="683127"/>
            </a:xfrm>
            <a:custGeom>
              <a:avLst/>
              <a:gdLst/>
              <a:ahLst/>
              <a:cxnLst/>
              <a:rect l="l" t="t" r="r" b="b"/>
              <a:pathLst>
                <a:path w="1137870" h="683127">
                  <a:moveTo>
                    <a:pt x="0" y="0"/>
                  </a:moveTo>
                  <a:lnTo>
                    <a:pt x="1137871" y="0"/>
                  </a:lnTo>
                  <a:lnTo>
                    <a:pt x="1137871" y="683127"/>
                  </a:lnTo>
                  <a:lnTo>
                    <a:pt x="0" y="683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22368" t="-351824" r="-14473" b="-13211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51635" y="944927"/>
              <a:ext cx="4861926" cy="622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33"/>
                </a:lnSpc>
              </a:pPr>
              <a:r>
                <a:rPr lang="en-US" sz="2809" spc="14">
                  <a:solidFill>
                    <a:srgbClr val="191104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читателски клуб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1600524" y="2882015"/>
              <a:ext cx="1146359" cy="857649"/>
            </a:xfrm>
            <a:custGeom>
              <a:avLst/>
              <a:gdLst/>
              <a:ahLst/>
              <a:cxnLst/>
              <a:rect l="l" t="t" r="r" b="b"/>
              <a:pathLst>
                <a:path w="1146359" h="857649">
                  <a:moveTo>
                    <a:pt x="0" y="0"/>
                  </a:moveTo>
                  <a:lnTo>
                    <a:pt x="1146359" y="0"/>
                  </a:lnTo>
                  <a:lnTo>
                    <a:pt x="1146359" y="857649"/>
                  </a:lnTo>
                  <a:lnTo>
                    <a:pt x="0" y="857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3913" t="-114534" r="-220434" b="-250581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4464945"/>
              <a:ext cx="2871665" cy="2908015"/>
            </a:xfrm>
            <a:custGeom>
              <a:avLst/>
              <a:gdLst/>
              <a:ahLst/>
              <a:cxnLst/>
              <a:rect l="l" t="t" r="r" b="b"/>
              <a:pathLst>
                <a:path w="2871665" h="2908015">
                  <a:moveTo>
                    <a:pt x="0" y="0"/>
                  </a:moveTo>
                  <a:lnTo>
                    <a:pt x="2871665" y="0"/>
                  </a:lnTo>
                  <a:lnTo>
                    <a:pt x="2871665" y="2908015"/>
                  </a:lnTo>
                  <a:lnTo>
                    <a:pt x="0" y="290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3875428" y="5007775"/>
              <a:ext cx="4824903" cy="1822356"/>
            </a:xfrm>
            <a:custGeom>
              <a:avLst/>
              <a:gdLst/>
              <a:ahLst/>
              <a:cxnLst/>
              <a:rect l="l" t="t" r="r" b="b"/>
              <a:pathLst>
                <a:path w="4824903" h="1822356">
                  <a:moveTo>
                    <a:pt x="0" y="0"/>
                  </a:moveTo>
                  <a:lnTo>
                    <a:pt x="4824904" y="0"/>
                  </a:lnTo>
                  <a:lnTo>
                    <a:pt x="4824904" y="1822355"/>
                  </a:lnTo>
                  <a:lnTo>
                    <a:pt x="0" y="1822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1683292" y="5602993"/>
            <a:ext cx="8534252" cy="8425634"/>
          </a:xfrm>
          <a:custGeom>
            <a:avLst/>
            <a:gdLst/>
            <a:ahLst/>
            <a:cxnLst/>
            <a:rect l="l" t="t" r="r" b="b"/>
            <a:pathLst>
              <a:path w="8534252" h="8425634">
                <a:moveTo>
                  <a:pt x="0" y="0"/>
                </a:moveTo>
                <a:lnTo>
                  <a:pt x="8534252" y="0"/>
                </a:lnTo>
                <a:lnTo>
                  <a:pt x="8534252" y="8425634"/>
                </a:lnTo>
                <a:lnTo>
                  <a:pt x="0" y="84256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5" name="Freeform 25"/>
          <p:cNvSpPr/>
          <p:nvPr/>
        </p:nvSpPr>
        <p:spPr>
          <a:xfrm>
            <a:off x="12744944" y="6063777"/>
            <a:ext cx="4871791" cy="3994868"/>
          </a:xfrm>
          <a:custGeom>
            <a:avLst/>
            <a:gdLst/>
            <a:ahLst/>
            <a:cxnLst/>
            <a:rect l="l" t="t" r="r" b="b"/>
            <a:pathLst>
              <a:path w="4871791" h="3994868">
                <a:moveTo>
                  <a:pt x="0" y="0"/>
                </a:moveTo>
                <a:lnTo>
                  <a:pt x="4871791" y="0"/>
                </a:lnTo>
                <a:lnTo>
                  <a:pt x="4871791" y="3994868"/>
                </a:lnTo>
                <a:lnTo>
                  <a:pt x="0" y="39948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6" name="TextBox 26"/>
          <p:cNvSpPr txBox="1"/>
          <p:nvPr/>
        </p:nvSpPr>
        <p:spPr>
          <a:xfrm>
            <a:off x="681670" y="2980007"/>
            <a:ext cx="11001622" cy="666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Благодарим на всеки родител, учител и приятел, който дари книга, отдели време или сподели идея. 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Нека продължим да бъдем „голямото четящо семейство“, което вдъхновява,чете и мечтае заедно.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Balsamiq Sans"/>
                <a:ea typeface="Balsamiq Sans"/>
                <a:cs typeface="Balsamiq Sans"/>
                <a:sym typeface="Balsamiq Sans"/>
              </a:rPr>
              <a:t>Оставяме ви с мисълта, че най-големите приказки се случват, когато работим заедно.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0" y="-171450"/>
            <a:ext cx="5223602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от екипът</a:t>
            </a:r>
          </a:p>
        </p:txBody>
      </p:sp>
      <p:sp>
        <p:nvSpPr>
          <p:cNvPr id="28" name="Freeform 28"/>
          <p:cNvSpPr/>
          <p:nvPr/>
        </p:nvSpPr>
        <p:spPr>
          <a:xfrm rot="-4318283">
            <a:off x="11533293" y="-884828"/>
            <a:ext cx="7503322" cy="7561239"/>
          </a:xfrm>
          <a:custGeom>
            <a:avLst/>
            <a:gdLst/>
            <a:ahLst/>
            <a:cxnLst/>
            <a:rect l="l" t="t" r="r" b="b"/>
            <a:pathLst>
              <a:path w="7503322" h="7561239">
                <a:moveTo>
                  <a:pt x="0" y="0"/>
                </a:moveTo>
                <a:lnTo>
                  <a:pt x="7503323" y="0"/>
                </a:lnTo>
                <a:lnTo>
                  <a:pt x="7503323" y="7561240"/>
                </a:lnTo>
                <a:lnTo>
                  <a:pt x="0" y="756124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057" r="-2057" b="-3316"/>
            </a:stretch>
          </a:blipFill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25070" y="5819892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/>
          <p:cNvSpPr/>
          <p:nvPr/>
        </p:nvSpPr>
        <p:spPr>
          <a:xfrm>
            <a:off x="9337199" y="5550377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8"/>
                </a:lnTo>
                <a:lnTo>
                  <a:pt x="0" y="4620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/>
          <p:cNvSpPr/>
          <p:nvPr/>
        </p:nvSpPr>
        <p:spPr>
          <a:xfrm flipV="1">
            <a:off x="9384501" y="929688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Freeform 5"/>
          <p:cNvSpPr/>
          <p:nvPr/>
        </p:nvSpPr>
        <p:spPr>
          <a:xfrm>
            <a:off x="362397" y="516749"/>
            <a:ext cx="12643335" cy="10067255"/>
          </a:xfrm>
          <a:custGeom>
            <a:avLst/>
            <a:gdLst/>
            <a:ahLst/>
            <a:cxnLst/>
            <a:rect l="l" t="t" r="r" b="b"/>
            <a:pathLst>
              <a:path w="12643335" h="10067255">
                <a:moveTo>
                  <a:pt x="0" y="0"/>
                </a:moveTo>
                <a:lnTo>
                  <a:pt x="12643334" y="0"/>
                </a:lnTo>
                <a:lnTo>
                  <a:pt x="12643334" y="10067255"/>
                </a:lnTo>
                <a:lnTo>
                  <a:pt x="0" y="10067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6" name="Freeform 6"/>
          <p:cNvSpPr/>
          <p:nvPr/>
        </p:nvSpPr>
        <p:spPr>
          <a:xfrm flipV="1">
            <a:off x="485175" y="962637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7" name="Freeform 7"/>
          <p:cNvSpPr/>
          <p:nvPr/>
        </p:nvSpPr>
        <p:spPr>
          <a:xfrm>
            <a:off x="485175" y="5370035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Freeform 8"/>
          <p:cNvSpPr/>
          <p:nvPr/>
        </p:nvSpPr>
        <p:spPr>
          <a:xfrm flipV="1">
            <a:off x="5277931" y="66063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Freeform 9"/>
          <p:cNvSpPr/>
          <p:nvPr/>
        </p:nvSpPr>
        <p:spPr>
          <a:xfrm flipV="1">
            <a:off x="4368081" y="5600248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2450614"/>
            <a:ext cx="6570533" cy="5318286"/>
            <a:chOff x="0" y="0"/>
            <a:chExt cx="8760711" cy="7091048"/>
          </a:xfrm>
        </p:grpSpPr>
        <p:sp>
          <p:nvSpPr>
            <p:cNvPr id="11" name="Freeform 11"/>
            <p:cNvSpPr/>
            <p:nvPr/>
          </p:nvSpPr>
          <p:spPr>
            <a:xfrm>
              <a:off x="570858" y="0"/>
              <a:ext cx="8189853" cy="7091048"/>
            </a:xfrm>
            <a:custGeom>
              <a:avLst/>
              <a:gdLst/>
              <a:ahLst/>
              <a:cxnLst/>
              <a:rect l="l" t="t" r="r" b="b"/>
              <a:pathLst>
                <a:path w="8189853" h="7091048">
                  <a:moveTo>
                    <a:pt x="0" y="0"/>
                  </a:moveTo>
                  <a:lnTo>
                    <a:pt x="8189853" y="0"/>
                  </a:lnTo>
                  <a:lnTo>
                    <a:pt x="8189853" y="7091048"/>
                  </a:lnTo>
                  <a:lnTo>
                    <a:pt x="0" y="7091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2" name="Freeform 12"/>
            <p:cNvSpPr/>
            <p:nvPr/>
          </p:nvSpPr>
          <p:spPr>
            <a:xfrm flipH="1" flipV="1">
              <a:off x="4455743" y="750473"/>
              <a:ext cx="3141309" cy="3181072"/>
            </a:xfrm>
            <a:custGeom>
              <a:avLst/>
              <a:gdLst/>
              <a:ahLst/>
              <a:cxnLst/>
              <a:rect l="l" t="t" r="r" b="b"/>
              <a:pathLst>
                <a:path w="3141309" h="3181072">
                  <a:moveTo>
                    <a:pt x="3141309" y="3181072"/>
                  </a:moveTo>
                  <a:lnTo>
                    <a:pt x="0" y="3181072"/>
                  </a:lnTo>
                  <a:lnTo>
                    <a:pt x="0" y="0"/>
                  </a:lnTo>
                  <a:lnTo>
                    <a:pt x="3141309" y="0"/>
                  </a:lnTo>
                  <a:lnTo>
                    <a:pt x="3141309" y="3181072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79046" y="1275978"/>
              <a:ext cx="6018006" cy="16755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40"/>
                </a:lnSpc>
              </a:pPr>
              <a:r>
                <a:rPr lang="en-US" sz="9132">
                  <a:solidFill>
                    <a:srgbClr val="000000"/>
                  </a:solidFill>
                  <a:latin typeface="Iced Tea"/>
                  <a:ea typeface="Iced Tea"/>
                  <a:cs typeface="Iced Tea"/>
                  <a:sym typeface="Iced Tea"/>
                </a:rPr>
                <a:t>кошерът</a:t>
              </a:r>
            </a:p>
          </p:txBody>
        </p:sp>
        <p:sp>
          <p:nvSpPr>
            <p:cNvPr id="14" name="Freeform 14"/>
            <p:cNvSpPr/>
            <p:nvPr/>
          </p:nvSpPr>
          <p:spPr>
            <a:xfrm flipV="1">
              <a:off x="1231678" y="504501"/>
              <a:ext cx="3145325" cy="3185139"/>
            </a:xfrm>
            <a:custGeom>
              <a:avLst/>
              <a:gdLst/>
              <a:ahLst/>
              <a:cxnLst/>
              <a:rect l="l" t="t" r="r" b="b"/>
              <a:pathLst>
                <a:path w="3145325" h="3185139">
                  <a:moveTo>
                    <a:pt x="0" y="3185139"/>
                  </a:moveTo>
                  <a:lnTo>
                    <a:pt x="3145324" y="3185139"/>
                  </a:lnTo>
                  <a:lnTo>
                    <a:pt x="3145324" y="0"/>
                  </a:lnTo>
                  <a:lnTo>
                    <a:pt x="0" y="0"/>
                  </a:lnTo>
                  <a:lnTo>
                    <a:pt x="0" y="3185139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361293" y="1654535"/>
              <a:ext cx="3633850" cy="3781977"/>
            </a:xfrm>
            <a:custGeom>
              <a:avLst/>
              <a:gdLst/>
              <a:ahLst/>
              <a:cxnLst/>
              <a:rect l="l" t="t" r="r" b="b"/>
              <a:pathLst>
                <a:path w="3633850" h="3781977">
                  <a:moveTo>
                    <a:pt x="0" y="0"/>
                  </a:moveTo>
                  <a:lnTo>
                    <a:pt x="3633850" y="0"/>
                  </a:lnTo>
                  <a:lnTo>
                    <a:pt x="3633850" y="3781978"/>
                  </a:lnTo>
                  <a:lnTo>
                    <a:pt x="0" y="3781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505390" y="3689640"/>
              <a:ext cx="3255321" cy="3296528"/>
            </a:xfrm>
            <a:custGeom>
              <a:avLst/>
              <a:gdLst/>
              <a:ahLst/>
              <a:cxnLst/>
              <a:rect l="l" t="t" r="r" b="b"/>
              <a:pathLst>
                <a:path w="3255321" h="3296528">
                  <a:moveTo>
                    <a:pt x="0" y="0"/>
                  </a:moveTo>
                  <a:lnTo>
                    <a:pt x="3255321" y="0"/>
                  </a:lnTo>
                  <a:lnTo>
                    <a:pt x="3255321" y="3296528"/>
                  </a:lnTo>
                  <a:lnTo>
                    <a:pt x="0" y="3296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7" name="Freeform 17"/>
            <p:cNvSpPr/>
            <p:nvPr/>
          </p:nvSpPr>
          <p:spPr>
            <a:xfrm rot="-134219">
              <a:off x="4415561" y="3017574"/>
              <a:ext cx="3425711" cy="2042580"/>
            </a:xfrm>
            <a:custGeom>
              <a:avLst/>
              <a:gdLst/>
              <a:ahLst/>
              <a:cxnLst/>
              <a:rect l="l" t="t" r="r" b="b"/>
              <a:pathLst>
                <a:path w="3425711" h="2042580">
                  <a:moveTo>
                    <a:pt x="0" y="0"/>
                  </a:moveTo>
                  <a:lnTo>
                    <a:pt x="3425711" y="0"/>
                  </a:lnTo>
                  <a:lnTo>
                    <a:pt x="3425711" y="2042580"/>
                  </a:lnTo>
                  <a:lnTo>
                    <a:pt x="0" y="20425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177686" y="4747802"/>
              <a:ext cx="2376696" cy="1625066"/>
            </a:xfrm>
            <a:custGeom>
              <a:avLst/>
              <a:gdLst/>
              <a:ahLst/>
              <a:cxnLst/>
              <a:rect l="l" t="t" r="r" b="b"/>
              <a:pathLst>
                <a:path w="2376696" h="1625066">
                  <a:moveTo>
                    <a:pt x="0" y="0"/>
                  </a:moveTo>
                  <a:lnTo>
                    <a:pt x="2376696" y="0"/>
                  </a:lnTo>
                  <a:lnTo>
                    <a:pt x="2376696" y="1625066"/>
                  </a:lnTo>
                  <a:lnTo>
                    <a:pt x="0" y="1625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31678" y="1302841"/>
              <a:ext cx="6700038" cy="16755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40"/>
                </a:lnSpc>
              </a:pPr>
              <a:r>
                <a:rPr lang="en-US" sz="9132">
                  <a:solidFill>
                    <a:srgbClr val="000000"/>
                  </a:solidFill>
                  <a:latin typeface="Iced Tea"/>
                  <a:ea typeface="Iced Tea"/>
                  <a:cs typeface="Iced Tea"/>
                  <a:sym typeface="Iced Tea"/>
                </a:rPr>
                <a:t>кошерът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368253" y="2980457"/>
              <a:ext cx="1186399" cy="11771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32"/>
                </a:lnSpc>
              </a:pPr>
              <a:r>
                <a:rPr lang="en-US" sz="5309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на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674240" y="3931545"/>
              <a:ext cx="1078799" cy="647664"/>
            </a:xfrm>
            <a:custGeom>
              <a:avLst/>
              <a:gdLst/>
              <a:ahLst/>
              <a:cxnLst/>
              <a:rect l="l" t="t" r="r" b="b"/>
              <a:pathLst>
                <a:path w="1078799" h="647664">
                  <a:moveTo>
                    <a:pt x="0" y="0"/>
                  </a:moveTo>
                  <a:lnTo>
                    <a:pt x="1078799" y="0"/>
                  </a:lnTo>
                  <a:lnTo>
                    <a:pt x="1078799" y="647663"/>
                  </a:lnTo>
                  <a:lnTo>
                    <a:pt x="0" y="647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22368" t="-351824" r="-14473" b="-13211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945127" y="902430"/>
              <a:ext cx="4609525" cy="583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28"/>
                </a:lnSpc>
              </a:pPr>
              <a:r>
                <a:rPr lang="en-US" sz="2663" spc="13">
                  <a:solidFill>
                    <a:srgbClr val="191104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читателски клуб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17435" y="2732399"/>
              <a:ext cx="1086847" cy="813125"/>
            </a:xfrm>
            <a:custGeom>
              <a:avLst/>
              <a:gdLst/>
              <a:ahLst/>
              <a:cxnLst/>
              <a:rect l="l" t="t" r="r" b="b"/>
              <a:pathLst>
                <a:path w="1086847" h="813125">
                  <a:moveTo>
                    <a:pt x="0" y="0"/>
                  </a:moveTo>
                  <a:lnTo>
                    <a:pt x="1086847" y="0"/>
                  </a:lnTo>
                  <a:lnTo>
                    <a:pt x="1086847" y="813125"/>
                  </a:lnTo>
                  <a:lnTo>
                    <a:pt x="0" y="813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3913" t="-114534" r="-220434" b="-250581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4233153"/>
              <a:ext cx="2722586" cy="2757049"/>
            </a:xfrm>
            <a:custGeom>
              <a:avLst/>
              <a:gdLst/>
              <a:ahLst/>
              <a:cxnLst/>
              <a:rect l="l" t="t" r="r" b="b"/>
              <a:pathLst>
                <a:path w="2722586" h="2757049">
                  <a:moveTo>
                    <a:pt x="0" y="0"/>
                  </a:moveTo>
                  <a:lnTo>
                    <a:pt x="2722586" y="0"/>
                  </a:lnTo>
                  <a:lnTo>
                    <a:pt x="2722586" y="2757049"/>
                  </a:lnTo>
                  <a:lnTo>
                    <a:pt x="0" y="2757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674240" y="4747802"/>
              <a:ext cx="4574424" cy="1727750"/>
            </a:xfrm>
            <a:custGeom>
              <a:avLst/>
              <a:gdLst/>
              <a:ahLst/>
              <a:cxnLst/>
              <a:rect l="l" t="t" r="r" b="b"/>
              <a:pathLst>
                <a:path w="4574424" h="1727750">
                  <a:moveTo>
                    <a:pt x="0" y="0"/>
                  </a:moveTo>
                  <a:lnTo>
                    <a:pt x="4574425" y="0"/>
                  </a:lnTo>
                  <a:lnTo>
                    <a:pt x="4574425" y="1727750"/>
                  </a:lnTo>
                  <a:lnTo>
                    <a:pt x="0" y="1727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26" name="Freeform 26"/>
          <p:cNvSpPr/>
          <p:nvPr/>
        </p:nvSpPr>
        <p:spPr>
          <a:xfrm flipV="1">
            <a:off x="14633617" y="-160340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8"/>
                </a:moveTo>
                <a:lnTo>
                  <a:pt x="4562930" y="4620688"/>
                </a:lnTo>
                <a:lnTo>
                  <a:pt x="4562930" y="0"/>
                </a:lnTo>
                <a:lnTo>
                  <a:pt x="0" y="0"/>
                </a:lnTo>
                <a:lnTo>
                  <a:pt x="0" y="462068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27" name="Freeform 27"/>
          <p:cNvSpPr/>
          <p:nvPr/>
        </p:nvSpPr>
        <p:spPr>
          <a:xfrm>
            <a:off x="9144000" y="665949"/>
            <a:ext cx="9070545" cy="8955101"/>
          </a:xfrm>
          <a:custGeom>
            <a:avLst/>
            <a:gdLst/>
            <a:ahLst/>
            <a:cxnLst/>
            <a:rect l="l" t="t" r="r" b="b"/>
            <a:pathLst>
              <a:path w="9070545" h="8955101">
                <a:moveTo>
                  <a:pt x="0" y="0"/>
                </a:moveTo>
                <a:lnTo>
                  <a:pt x="9070545" y="0"/>
                </a:lnTo>
                <a:lnTo>
                  <a:pt x="9070545" y="8955102"/>
                </a:lnTo>
                <a:lnTo>
                  <a:pt x="0" y="89551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28" name="Group 28"/>
          <p:cNvGrpSpPr/>
          <p:nvPr/>
        </p:nvGrpSpPr>
        <p:grpSpPr>
          <a:xfrm>
            <a:off x="9840861" y="3093441"/>
            <a:ext cx="7536550" cy="5767358"/>
            <a:chOff x="0" y="2222987"/>
            <a:chExt cx="10048734" cy="7689810"/>
          </a:xfrm>
        </p:grpSpPr>
        <p:sp>
          <p:nvSpPr>
            <p:cNvPr id="29" name="TextBox 29"/>
            <p:cNvSpPr txBox="1"/>
            <p:nvPr/>
          </p:nvSpPr>
          <p:spPr>
            <a:xfrm>
              <a:off x="0" y="3946347"/>
              <a:ext cx="10048734" cy="59664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  тел: 02/9382922  ДГ 170 “ПЧЕЛИЦА” www.dgpchelica.com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65325" y="2222987"/>
              <a:ext cx="9656614" cy="3972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dirty="0" err="1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Гр</a:t>
              </a:r>
              <a:r>
                <a:rPr lang="en-US" sz="3599" dirty="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. </a:t>
              </a:r>
              <a:r>
                <a:rPr lang="en-US" sz="3599" dirty="0" err="1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София</a:t>
              </a:r>
              <a:r>
                <a:rPr lang="en-US" sz="3599" dirty="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, р-н </a:t>
              </a:r>
              <a:r>
                <a:rPr lang="en-US" sz="3599" dirty="0" err="1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Надежда</a:t>
              </a:r>
              <a:r>
                <a:rPr lang="en-US" sz="3599" dirty="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  </a:t>
              </a:r>
              <a:r>
                <a:rPr lang="en-US" sz="3599" dirty="0" err="1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ул</a:t>
              </a:r>
              <a:r>
                <a:rPr lang="en-US" sz="3599" dirty="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. “</a:t>
              </a:r>
              <a:r>
                <a:rPr lang="en-US" sz="3599" dirty="0" err="1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Любородие</a:t>
              </a:r>
              <a:r>
                <a:rPr lang="en-US" sz="3599" dirty="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” 4 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11063948" y="5532170"/>
            <a:ext cx="5052808" cy="4891397"/>
          </a:xfrm>
          <a:custGeom>
            <a:avLst/>
            <a:gdLst/>
            <a:ahLst/>
            <a:cxnLst/>
            <a:rect l="l" t="t" r="r" b="b"/>
            <a:pathLst>
              <a:path w="5052808" h="4891397">
                <a:moveTo>
                  <a:pt x="0" y="0"/>
                </a:moveTo>
                <a:lnTo>
                  <a:pt x="5052808" y="0"/>
                </a:lnTo>
                <a:lnTo>
                  <a:pt x="5052808" y="4891397"/>
                </a:lnTo>
                <a:lnTo>
                  <a:pt x="0" y="48913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8351" r="-700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3" name="Freeform 33"/>
          <p:cNvSpPr/>
          <p:nvPr/>
        </p:nvSpPr>
        <p:spPr>
          <a:xfrm rot="3084062">
            <a:off x="419867" y="1283455"/>
            <a:ext cx="8173161" cy="8173161"/>
          </a:xfrm>
          <a:custGeom>
            <a:avLst/>
            <a:gdLst/>
            <a:ahLst/>
            <a:cxnLst/>
            <a:rect l="l" t="t" r="r" b="b"/>
            <a:pathLst>
              <a:path w="8173161" h="8173161">
                <a:moveTo>
                  <a:pt x="0" y="0"/>
                </a:moveTo>
                <a:lnTo>
                  <a:pt x="8173161" y="0"/>
                </a:lnTo>
                <a:lnTo>
                  <a:pt x="8173161" y="8173161"/>
                </a:lnTo>
                <a:lnTo>
                  <a:pt x="0" y="817316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4" name="TextBox 34"/>
          <p:cNvSpPr txBox="1"/>
          <p:nvPr/>
        </p:nvSpPr>
        <p:spPr>
          <a:xfrm>
            <a:off x="1028700" y="27388"/>
            <a:ext cx="9221017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Guerrilla"/>
                <a:ea typeface="Guerrilla"/>
                <a:cs typeface="Guerrilla"/>
                <a:sym typeface="Guerrilla"/>
              </a:rPr>
              <a:t>къде да ни намерите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14929-6EA6-0ECF-11ED-782C468EB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70FF84-821B-2086-48C4-2F58B5648C64}"/>
              </a:ext>
            </a:extLst>
          </p:cNvPr>
          <p:cNvSpPr/>
          <p:nvPr/>
        </p:nvSpPr>
        <p:spPr>
          <a:xfrm>
            <a:off x="13725070" y="5819892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67B7F10-EB35-AA4B-28D5-8F4CA27F0FDB}"/>
              </a:ext>
            </a:extLst>
          </p:cNvPr>
          <p:cNvSpPr/>
          <p:nvPr/>
        </p:nvSpPr>
        <p:spPr>
          <a:xfrm>
            <a:off x="9337199" y="5550377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8"/>
                </a:lnTo>
                <a:lnTo>
                  <a:pt x="0" y="4620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048CA53-BF91-DF4D-80A5-3D00BA28CF58}"/>
              </a:ext>
            </a:extLst>
          </p:cNvPr>
          <p:cNvSpPr/>
          <p:nvPr/>
        </p:nvSpPr>
        <p:spPr>
          <a:xfrm flipV="1">
            <a:off x="9384501" y="929688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39216B0-B5DD-A005-938B-EB1837F60B02}"/>
              </a:ext>
            </a:extLst>
          </p:cNvPr>
          <p:cNvSpPr/>
          <p:nvPr/>
        </p:nvSpPr>
        <p:spPr>
          <a:xfrm>
            <a:off x="362397" y="516749"/>
            <a:ext cx="12643335" cy="10067255"/>
          </a:xfrm>
          <a:custGeom>
            <a:avLst/>
            <a:gdLst/>
            <a:ahLst/>
            <a:cxnLst/>
            <a:rect l="l" t="t" r="r" b="b"/>
            <a:pathLst>
              <a:path w="12643335" h="10067255">
                <a:moveTo>
                  <a:pt x="0" y="0"/>
                </a:moveTo>
                <a:lnTo>
                  <a:pt x="12643334" y="0"/>
                </a:lnTo>
                <a:lnTo>
                  <a:pt x="12643334" y="10067255"/>
                </a:lnTo>
                <a:lnTo>
                  <a:pt x="0" y="100672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D315C84-8368-BEED-2C26-06CC75D6309A}"/>
              </a:ext>
            </a:extLst>
          </p:cNvPr>
          <p:cNvSpPr/>
          <p:nvPr/>
        </p:nvSpPr>
        <p:spPr>
          <a:xfrm flipV="1">
            <a:off x="485175" y="962637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58EAB74-D553-3DB4-22BE-F79672FC2F08}"/>
              </a:ext>
            </a:extLst>
          </p:cNvPr>
          <p:cNvSpPr/>
          <p:nvPr/>
        </p:nvSpPr>
        <p:spPr>
          <a:xfrm>
            <a:off x="485175" y="5370035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0"/>
                </a:moveTo>
                <a:lnTo>
                  <a:pt x="4562930" y="0"/>
                </a:lnTo>
                <a:lnTo>
                  <a:pt x="4562930" y="4620689"/>
                </a:lnTo>
                <a:lnTo>
                  <a:pt x="0" y="46206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420515E-5DCB-8A46-D772-A32953DEF5D7}"/>
              </a:ext>
            </a:extLst>
          </p:cNvPr>
          <p:cNvSpPr/>
          <p:nvPr/>
        </p:nvSpPr>
        <p:spPr>
          <a:xfrm flipV="1">
            <a:off x="5277931" y="66063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F915DF7-F2DE-B4B7-B8E9-E4F1748A6270}"/>
              </a:ext>
            </a:extLst>
          </p:cNvPr>
          <p:cNvSpPr/>
          <p:nvPr/>
        </p:nvSpPr>
        <p:spPr>
          <a:xfrm flipV="1">
            <a:off x="4368081" y="5600248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9"/>
                </a:moveTo>
                <a:lnTo>
                  <a:pt x="4562930" y="4620689"/>
                </a:lnTo>
                <a:lnTo>
                  <a:pt x="4562930" y="0"/>
                </a:lnTo>
                <a:lnTo>
                  <a:pt x="0" y="0"/>
                </a:lnTo>
                <a:lnTo>
                  <a:pt x="0" y="46206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07BA0D27-B0BE-8A88-BD80-85A364AB73E8}"/>
              </a:ext>
            </a:extLst>
          </p:cNvPr>
          <p:cNvSpPr/>
          <p:nvPr/>
        </p:nvSpPr>
        <p:spPr>
          <a:xfrm flipV="1">
            <a:off x="14633617" y="-160340"/>
            <a:ext cx="4562930" cy="4620689"/>
          </a:xfrm>
          <a:custGeom>
            <a:avLst/>
            <a:gdLst/>
            <a:ahLst/>
            <a:cxnLst/>
            <a:rect l="l" t="t" r="r" b="b"/>
            <a:pathLst>
              <a:path w="4562930" h="4620689">
                <a:moveTo>
                  <a:pt x="0" y="4620688"/>
                </a:moveTo>
                <a:lnTo>
                  <a:pt x="4562930" y="4620688"/>
                </a:lnTo>
                <a:lnTo>
                  <a:pt x="4562930" y="0"/>
                </a:lnTo>
                <a:lnTo>
                  <a:pt x="0" y="0"/>
                </a:lnTo>
                <a:lnTo>
                  <a:pt x="0" y="462068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553CFA31-F254-E8B8-B9CD-4D39857B522C}"/>
              </a:ext>
            </a:extLst>
          </p:cNvPr>
          <p:cNvSpPr/>
          <p:nvPr/>
        </p:nvSpPr>
        <p:spPr>
          <a:xfrm>
            <a:off x="8534400" y="878144"/>
            <a:ext cx="8937567" cy="8955101"/>
          </a:xfrm>
          <a:custGeom>
            <a:avLst/>
            <a:gdLst/>
            <a:ahLst/>
            <a:cxnLst/>
            <a:rect l="l" t="t" r="r" b="b"/>
            <a:pathLst>
              <a:path w="9070545" h="8955101">
                <a:moveTo>
                  <a:pt x="0" y="0"/>
                </a:moveTo>
                <a:lnTo>
                  <a:pt x="9070545" y="0"/>
                </a:lnTo>
                <a:lnTo>
                  <a:pt x="9070545" y="8955102"/>
                </a:lnTo>
                <a:lnTo>
                  <a:pt x="0" y="89551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E09AEBCB-3EAD-B75F-FDD3-51E046EB7AB4}"/>
              </a:ext>
            </a:extLst>
          </p:cNvPr>
          <p:cNvGrpSpPr/>
          <p:nvPr/>
        </p:nvGrpSpPr>
        <p:grpSpPr>
          <a:xfrm>
            <a:off x="9840861" y="1340476"/>
            <a:ext cx="7536550" cy="5551620"/>
            <a:chOff x="0" y="-114300"/>
            <a:chExt cx="10048734" cy="7402161"/>
          </a:xfrm>
        </p:grpSpPr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A6F97491-0923-F378-610E-7EC6523C076F}"/>
                </a:ext>
              </a:extLst>
            </p:cNvPr>
            <p:cNvSpPr txBox="1"/>
            <p:nvPr/>
          </p:nvSpPr>
          <p:spPr>
            <a:xfrm>
              <a:off x="0" y="3946347"/>
              <a:ext cx="10048734" cy="3341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g-BG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ryndan Write"/>
                  <a:ea typeface="Bryndan Write"/>
                  <a:cs typeface="Bryndan Write"/>
                  <a:sym typeface="Bryndan Write"/>
                </a:rPr>
                <a:t>Венета Костадинова Ковачка Директор ДГ 170 „Пчелица“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bg-BG" sz="3600" dirty="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Теодора Иванова Руева 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bg-BG" sz="3600" dirty="0">
                  <a:solidFill>
                    <a:srgbClr val="000000"/>
                  </a:solidFill>
                  <a:latin typeface="Bryndan Write"/>
                  <a:ea typeface="Bryndan Write"/>
                  <a:cs typeface="Bryndan Write"/>
                  <a:sym typeface="Bryndan Write"/>
                </a:rPr>
                <a:t>старши учител ДГ 170 „Пчелица“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ryndan Write"/>
                <a:ea typeface="Bryndan Write"/>
                <a:cs typeface="Bryndan Write"/>
                <a:sym typeface="Bryndan Write"/>
              </a:endParaRPr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62CFC265-B8FC-B0E2-EFF2-235B9A3E042E}"/>
                </a:ext>
              </a:extLst>
            </p:cNvPr>
            <p:cNvSpPr txBox="1"/>
            <p:nvPr/>
          </p:nvSpPr>
          <p:spPr>
            <a:xfrm>
              <a:off x="392120" y="-114300"/>
              <a:ext cx="9656614" cy="776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03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ryndan Write"/>
                <a:ea typeface="Bryndan Write"/>
                <a:cs typeface="Bryndan Write"/>
                <a:sym typeface="Bryndan Write"/>
              </a:endParaRPr>
            </a:p>
          </p:txBody>
        </p:sp>
      </p:grpSp>
      <p:sp>
        <p:nvSpPr>
          <p:cNvPr id="32" name="Freeform 32">
            <a:extLst>
              <a:ext uri="{FF2B5EF4-FFF2-40B4-BE49-F238E27FC236}">
                <a16:creationId xmlns:a16="http://schemas.microsoft.com/office/drawing/2014/main" id="{960DF946-B05B-2746-5EF8-04BB99A74EB0}"/>
              </a:ext>
            </a:extLst>
          </p:cNvPr>
          <p:cNvSpPr/>
          <p:nvPr/>
        </p:nvSpPr>
        <p:spPr>
          <a:xfrm>
            <a:off x="35130" y="6059123"/>
            <a:ext cx="5052808" cy="4891397"/>
          </a:xfrm>
          <a:custGeom>
            <a:avLst/>
            <a:gdLst/>
            <a:ahLst/>
            <a:cxnLst/>
            <a:rect l="l" t="t" r="r" b="b"/>
            <a:pathLst>
              <a:path w="5052808" h="4891397">
                <a:moveTo>
                  <a:pt x="0" y="0"/>
                </a:moveTo>
                <a:lnTo>
                  <a:pt x="5052808" y="0"/>
                </a:lnTo>
                <a:lnTo>
                  <a:pt x="5052808" y="4891397"/>
                </a:lnTo>
                <a:lnTo>
                  <a:pt x="0" y="48913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8351" r="-700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3B590B78-32BC-D6C7-099E-C071051A34B6}"/>
              </a:ext>
            </a:extLst>
          </p:cNvPr>
          <p:cNvSpPr txBox="1"/>
          <p:nvPr/>
        </p:nvSpPr>
        <p:spPr>
          <a:xfrm>
            <a:off x="1676400" y="1607511"/>
            <a:ext cx="9221017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8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errilla"/>
                <a:ea typeface="Guerrilla"/>
                <a:cs typeface="Guerrilla"/>
                <a:sym typeface="Guerrilla"/>
              </a:rPr>
              <a:t>Благодарим за вниманието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uerrilla"/>
              <a:ea typeface="Guerrilla"/>
              <a:cs typeface="Guerrilla"/>
              <a:sym typeface="Guerrilla"/>
            </a:endParaRPr>
          </a:p>
        </p:txBody>
      </p:sp>
    </p:spTree>
    <p:extLst>
      <p:ext uri="{BB962C8B-B14F-4D97-AF65-F5344CB8AC3E}">
        <p14:creationId xmlns:p14="http://schemas.microsoft.com/office/powerpoint/2010/main" val="326268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782</Words>
  <Application>Microsoft Office PowerPoint</Application>
  <PresentationFormat>Custom</PresentationFormat>
  <Paragraphs>92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9" baseType="lpstr">
      <vt:lpstr>Bryndan Write</vt:lpstr>
      <vt:lpstr>Calibri</vt:lpstr>
      <vt:lpstr>Open Sans Bold</vt:lpstr>
      <vt:lpstr>Another Shabby</vt:lpstr>
      <vt:lpstr>Dreaming Outloud Script</vt:lpstr>
      <vt:lpstr>Arturo Bold</vt:lpstr>
      <vt:lpstr>Lumios Marker</vt:lpstr>
      <vt:lpstr>Arista Pro Bold</vt:lpstr>
      <vt:lpstr>Balsamiq Sans</vt:lpstr>
      <vt:lpstr>Arial</vt:lpstr>
      <vt:lpstr>Elowen</vt:lpstr>
      <vt:lpstr>Guerrilla</vt:lpstr>
      <vt:lpstr>Iced Tea</vt:lpstr>
      <vt:lpstr>Balsamiq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една идея, превърната в реалност</dc:title>
  <cp:lastModifiedBy>2214931</cp:lastModifiedBy>
  <cp:revision>2</cp:revision>
  <dcterms:created xsi:type="dcterms:W3CDTF">2006-08-16T00:00:00Z</dcterms:created>
  <dcterms:modified xsi:type="dcterms:W3CDTF">2026-02-11T13:08:37Z</dcterms:modified>
  <dc:identifier>DAG1L2rp-E4</dc:identifier>
</cp:coreProperties>
</file>